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-82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EBC5-21B8-4033-BE49-D0C93414A56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2159-7D55-4B7F-B42C-AE848A8E6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06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EBC5-21B8-4033-BE49-D0C93414A56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2159-7D55-4B7F-B42C-AE848A8E6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49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EBC5-21B8-4033-BE49-D0C93414A56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2159-7D55-4B7F-B42C-AE848A8E6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60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EBC5-21B8-4033-BE49-D0C93414A56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2159-7D55-4B7F-B42C-AE848A8E6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613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EBC5-21B8-4033-BE49-D0C93414A56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2159-7D55-4B7F-B42C-AE848A8E6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77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EBC5-21B8-4033-BE49-D0C93414A56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2159-7D55-4B7F-B42C-AE848A8E6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1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EBC5-21B8-4033-BE49-D0C93414A56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2159-7D55-4B7F-B42C-AE848A8E6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765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EBC5-21B8-4033-BE49-D0C93414A56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2159-7D55-4B7F-B42C-AE848A8E6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37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EBC5-21B8-4033-BE49-D0C93414A56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2159-7D55-4B7F-B42C-AE848A8E6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6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EBC5-21B8-4033-BE49-D0C93414A56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2159-7D55-4B7F-B42C-AE848A8E6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60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DEBC5-21B8-4033-BE49-D0C93414A56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C2159-7D55-4B7F-B42C-AE848A8E6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60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DEBC5-21B8-4033-BE49-D0C93414A564}" type="datetimeFigureOut">
              <a:rPr lang="ru-RU" smtClean="0"/>
              <a:t>01.04.2021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C2159-7D55-4B7F-B42C-AE848A8E63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17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6974" y="805467"/>
            <a:ext cx="7626035" cy="4541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endParaRPr lang="ru-RU" sz="1400" dirty="0" smtClean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заполнению формы отраслевой статистической отчетности №131/о «Сведения о проведении профилактического медицинского осмотра и диспансеризации определенных групп взрослого населения»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endParaRPr lang="ru-RU" sz="1400" dirty="0" smtClean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(приказ Министерства здравоохранения России от 10.11.2020 № 1207н)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endParaRPr lang="ru-RU" sz="1400" dirty="0" smtClean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Сводная отчетная информация по форме №131/о предоставляется ежемесячно, нарастающим итогом.</a:t>
            </a:r>
            <a:endParaRPr lang="ru-RU" sz="1400" dirty="0">
              <a:solidFill>
                <a:schemeClr val="accent5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987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677" y="0"/>
            <a:ext cx="11854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 Сведения о приёмах (осмотрах), медицинских исследованиях и иных медицинских вмешательствах второго этапа</a:t>
            </a:r>
          </a:p>
          <a:p>
            <a:r>
              <a:rPr lang="ru-RU" dirty="0"/>
              <a:t> </a:t>
            </a:r>
            <a:r>
              <a:rPr lang="ru-RU" dirty="0" smtClean="0"/>
              <a:t>    диспансеризации</a:t>
            </a:r>
          </a:p>
          <a:p>
            <a:r>
              <a:rPr lang="ru-RU" dirty="0" smtClean="0"/>
              <a:t>(3000)   </a:t>
            </a:r>
            <a:r>
              <a:rPr lang="ru-RU" dirty="0" smtClean="0">
                <a:solidFill>
                  <a:srgbClr val="FF0000"/>
                </a:solidFill>
              </a:rPr>
              <a:t>ПРОДОЛЖЕНИЕ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277581"/>
              </p:ext>
            </p:extLst>
          </p:nvPr>
        </p:nvGraphicFramePr>
        <p:xfrm>
          <a:off x="166024" y="2571679"/>
          <a:ext cx="11902245" cy="4100676"/>
        </p:xfrm>
        <a:graphic>
          <a:graphicData uri="http://schemas.openxmlformats.org/drawingml/2006/table">
            <a:tbl>
              <a:tblPr firstRow="1" firstCol="1" bandRow="1"/>
              <a:tblGrid>
                <a:gridCol w="5429018"/>
                <a:gridCol w="579421"/>
                <a:gridCol w="1584356"/>
                <a:gridCol w="1004935"/>
                <a:gridCol w="1376127"/>
                <a:gridCol w="787651"/>
                <a:gridCol w="1140737"/>
              </a:tblGrid>
              <a:tr h="450138"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Индивидуальное или групповое (школа для пациентов) углубленное профилактическое консультирование для граждан: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231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выявленными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ишемической болезнью сердца,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цереброваскулярными заболеваниями, хронической ишемией нижних конечностей атеросклеротического генеза или болезнями, характеризующимися повышенным кровяным давлением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13.1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0185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выявленным по результатам анкетирования риском пагубного потребления алкоголя и (или) потребления наркотических средств и психотропных веществ без назначения врача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13.2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138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65 лет и старше в целях коррекции выявленных факторов риска и (или) профилактики старческой астении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415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выявлении высокого относительного, высокого и очень высокого абсолютного сердечно-сосудистого риска, и (или) ожирения, и (или) </a:t>
                      </a:r>
                      <a:r>
                        <a:rPr lang="ru-RU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гиперхолестеринемии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 уровнем общего холестерина 8 </a:t>
                      </a:r>
                      <a:r>
                        <a:rPr lang="ru-RU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ммоль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/л и более, а также установленном по результатам анкетирования курении более 20 сигарет в день, риске пагубного потребления алкоголя и (или) риске немедицинского потребления наркотических средств и психотропных веществ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13.4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1383" marR="613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024976"/>
              </p:ext>
            </p:extLst>
          </p:nvPr>
        </p:nvGraphicFramePr>
        <p:xfrm>
          <a:off x="156971" y="832795"/>
          <a:ext cx="11911298" cy="1738884"/>
        </p:xfrm>
        <a:graphic>
          <a:graphicData uri="http://schemas.openxmlformats.org/drawingml/2006/table">
            <a:tbl>
              <a:tblPr firstRow="1" firstCol="1" bandRow="1"/>
              <a:tblGrid>
                <a:gridCol w="5429017"/>
                <a:gridCol w="570368"/>
                <a:gridCol w="1602464"/>
                <a:gridCol w="986828"/>
                <a:gridCol w="1385180"/>
                <a:gridCol w="787651"/>
                <a:gridCol w="1149790"/>
              </a:tblGrid>
              <a:tr h="4898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Медицинское вмешательство, входящее в объем второго этапа диспансеризации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 с выявленными медицинскими показаниями в рамках первого этапа диспансеризации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Число выполненных медицинских мероприятий</a:t>
                      </a:r>
                      <a:endParaRPr lang="ru-RU" sz="1400" dirty="0"/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отказов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Впервые выявлено заболевание или патологическое состояние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рамках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диспансе-ризации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ранее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предшествую-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щие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мес.)</a:t>
                      </a: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769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797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677" y="0"/>
            <a:ext cx="11854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 Сведения о приёмах (осмотрах), медицинских исследованиях и иных медицинских вмешательствах второго этапа</a:t>
            </a:r>
          </a:p>
          <a:p>
            <a:r>
              <a:rPr lang="ru-RU" dirty="0"/>
              <a:t> </a:t>
            </a:r>
            <a:r>
              <a:rPr lang="ru-RU" dirty="0" smtClean="0"/>
              <a:t>    диспансеризации</a:t>
            </a:r>
          </a:p>
          <a:p>
            <a:r>
              <a:rPr lang="ru-RU" dirty="0" smtClean="0"/>
              <a:t>(3000)   </a:t>
            </a:r>
            <a:r>
              <a:rPr lang="ru-RU" dirty="0" smtClean="0">
                <a:solidFill>
                  <a:srgbClr val="FF0000"/>
                </a:solidFill>
              </a:rPr>
              <a:t>ПРОДОЛЖЕНИЕ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347586"/>
              </p:ext>
            </p:extLst>
          </p:nvPr>
        </p:nvGraphicFramePr>
        <p:xfrm>
          <a:off x="114677" y="923330"/>
          <a:ext cx="11911298" cy="1738884"/>
        </p:xfrm>
        <a:graphic>
          <a:graphicData uri="http://schemas.openxmlformats.org/drawingml/2006/table">
            <a:tbl>
              <a:tblPr firstRow="1" firstCol="1" bandRow="1"/>
              <a:tblGrid>
                <a:gridCol w="5429017"/>
                <a:gridCol w="570368"/>
                <a:gridCol w="1602464"/>
                <a:gridCol w="986828"/>
                <a:gridCol w="1385180"/>
                <a:gridCol w="787651"/>
                <a:gridCol w="1149790"/>
              </a:tblGrid>
              <a:tr h="4898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Медицинское вмешательство, входящее в объем второго этапа диспансеризации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 с выявленными медицинскими показаниями в рамках первого этапа диспансеризации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отказов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Впервые выявлено заболевание или патологическое состояние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рамках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диспансе-ризации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ранее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предшествую-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щие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мес.)</a:t>
                      </a: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769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993183"/>
              </p:ext>
            </p:extLst>
          </p:nvPr>
        </p:nvGraphicFramePr>
        <p:xfrm>
          <a:off x="114677" y="2671639"/>
          <a:ext cx="11908325" cy="853440"/>
        </p:xfrm>
        <a:graphic>
          <a:graphicData uri="http://schemas.openxmlformats.org/drawingml/2006/table">
            <a:tbl>
              <a:tblPr firstRow="1" firstCol="1" bandRow="1"/>
              <a:tblGrid>
                <a:gridCol w="5426044"/>
                <a:gridCol w="552261"/>
                <a:gridCol w="1620570"/>
                <a:gridCol w="995882"/>
                <a:gridCol w="1376126"/>
                <a:gridCol w="796705"/>
                <a:gridCol w="1140737"/>
              </a:tblGrid>
              <a:tr h="0">
                <a:tc>
                  <a:txBody>
                    <a:bodyPr/>
                    <a:lstStyle/>
                    <a:p>
                      <a:pPr marL="4191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(осмотр) врачом-терапевтом по результатам второго этапа диспансеризации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191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 на осмотр (консультацию) врачом-онкологом при подозрении на онкологические заболевания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44444" y="3674653"/>
            <a:ext cx="11724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3.1. В графе 3 указывается число лиц с выявленными медицинскими показаниями к проведению медицинского </a:t>
            </a:r>
          </a:p>
          <a:p>
            <a:r>
              <a:rPr lang="ru-RU" dirty="0"/>
              <a:t> </a:t>
            </a:r>
            <a:r>
              <a:rPr lang="ru-RU" dirty="0" smtClean="0"/>
              <a:t>       мероприятия II этапа диспансеризации по результатам I этапа диспансеризации.</a:t>
            </a:r>
          </a:p>
          <a:p>
            <a:r>
              <a:rPr lang="ru-RU" dirty="0" smtClean="0"/>
              <a:t>3.2. В графе 4 указывается число выполненных медицинских мероприятий в рамках диспансеризации.</a:t>
            </a:r>
          </a:p>
          <a:p>
            <a:r>
              <a:rPr lang="ru-RU" dirty="0" smtClean="0"/>
              <a:t>3.3. В графе 5 указывается число выполненных ранее (вне рамок диспансеризации в предшествующие 12 месяцев) </a:t>
            </a:r>
          </a:p>
          <a:p>
            <a:r>
              <a:rPr lang="ru-RU" dirty="0"/>
              <a:t> </a:t>
            </a:r>
            <a:r>
              <a:rPr lang="ru-RU" dirty="0" smtClean="0"/>
              <a:t>       медицинских мероприятий и зачтенных как выполненные при подведении итогов диспансеризации.</a:t>
            </a:r>
          </a:p>
          <a:p>
            <a:r>
              <a:rPr lang="ru-RU" dirty="0" smtClean="0"/>
              <a:t>3.4. В графе 6 указывается число отказов от каждого из медицинских мероприятий II этапа диспансеризации.</a:t>
            </a:r>
          </a:p>
          <a:p>
            <a:r>
              <a:rPr lang="ru-RU" dirty="0" smtClean="0"/>
              <a:t>4.5. В графе 7 указывается число впервые выявленных заболеваний (состояний) при выполнении каждого </a:t>
            </a:r>
          </a:p>
          <a:p>
            <a:r>
              <a:rPr lang="ru-RU" dirty="0"/>
              <a:t> </a:t>
            </a:r>
            <a:r>
              <a:rPr lang="ru-RU" dirty="0" smtClean="0"/>
              <a:t>       мероприятия, за исключением мероприятий по строкам 13, 13.1-13.4.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422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6973" y="4203830"/>
            <a:ext cx="80877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000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0891" y="142905"/>
            <a:ext cx="6847438" cy="106952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 algn="just">
              <a:spcBef>
                <a:spcPts val="300"/>
              </a:spcBef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 3 стр. 01-13 = гр. 4 + гр. 5 + гр. 6 по всем строкам.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300"/>
              </a:spcBef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 7 по всем строкам ≤ гр.4 + гр. 5 по всем строкам. </a:t>
            </a:r>
            <a:endParaRPr lang="ru-RU" sz="1000" dirty="0">
              <a:solidFill>
                <a:srgbClr val="FF0000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300"/>
              </a:spcBef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 4 стр. 14 = сумме подстрочников 3001 + 3002.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300"/>
              </a:spcBef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Стр. 13, гр.3 + гр.4 + гр.5 + гр.6 = сумме строк 13.1 + 13.2 +13.3 + 13.4, гр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3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- 6.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891" y="1326895"/>
            <a:ext cx="11709148" cy="563231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(3001) Число лиц, прошедших полностью все мероприятия II этапа диспансеризации, на которые они были направлены по результатам I этапа ________. </a:t>
            </a:r>
          </a:p>
          <a:p>
            <a:endParaRPr lang="ru-RU" dirty="0"/>
          </a:p>
          <a:p>
            <a:r>
              <a:rPr lang="ru-RU" dirty="0" smtClean="0"/>
              <a:t>(3002) Число лиц, прошедших частично (не все рекомендованные) мероприятия II этапа диспансеризации, на которые они были направлены по результатам I этапа ________.</a:t>
            </a:r>
          </a:p>
          <a:p>
            <a:endParaRPr lang="ru-RU" dirty="0"/>
          </a:p>
          <a:p>
            <a:r>
              <a:rPr lang="ru-RU" dirty="0" smtClean="0"/>
              <a:t>(3003) Число лиц, не прошедших ни одного мероприятия II этапа диспансеризации, на которые они были направлены по результатам I этапа ________.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(при убывающем итоге в подстрочнике 3003 прозвонить в ГБУЗ МИАЦ  </a:t>
            </a:r>
            <a:r>
              <a:rPr lang="ru-RU" dirty="0" err="1" smtClean="0">
                <a:solidFill>
                  <a:srgbClr val="FF0000"/>
                </a:solidFill>
              </a:rPr>
              <a:t>Сохт</a:t>
            </a:r>
            <a:r>
              <a:rPr lang="ru-RU" dirty="0" smtClean="0">
                <a:solidFill>
                  <a:srgbClr val="FF0000"/>
                </a:solidFill>
              </a:rPr>
              <a:t> С.К.) </a:t>
            </a:r>
          </a:p>
          <a:p>
            <a:endParaRPr lang="ru-RU" dirty="0" smtClean="0"/>
          </a:p>
          <a:p>
            <a:r>
              <a:rPr lang="ru-RU" dirty="0" smtClean="0"/>
              <a:t>Сумма подстрочников 3001+3002= гр. 4, стр. 14 табл. 3000.</a:t>
            </a:r>
          </a:p>
          <a:p>
            <a:endParaRPr lang="ru-RU" dirty="0"/>
          </a:p>
          <a:p>
            <a:r>
              <a:rPr lang="ru-RU" dirty="0" smtClean="0">
                <a:solidFill>
                  <a:srgbClr val="FF0000"/>
                </a:solidFill>
              </a:rPr>
              <a:t>Или 3001=гр.4, стр. 14 табл. 3000 </a:t>
            </a:r>
            <a:r>
              <a:rPr lang="ru-RU" dirty="0" smtClean="0">
                <a:solidFill>
                  <a:srgbClr val="FF0000"/>
                </a:solidFill>
              </a:rPr>
              <a:t>? – обсуждение.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  <a:p>
            <a:r>
              <a:rPr lang="ru-RU" dirty="0" smtClean="0"/>
              <a:t>3002+3003=2001-3001</a:t>
            </a:r>
          </a:p>
          <a:p>
            <a:r>
              <a:rPr lang="ru-RU" dirty="0" smtClean="0"/>
              <a:t>Сумма подстрочников 3001+3002+3003 = числу лиц, указанных в подстрочнике </a:t>
            </a:r>
            <a:r>
              <a:rPr lang="ru-RU" dirty="0" smtClean="0"/>
              <a:t>2001 (число лиц, напр. на 2 этап).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456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4. Сведения о выявленных при проведении профилактического медицинского осмотра (диспансеризации) факторах риска</a:t>
            </a:r>
          </a:p>
          <a:p>
            <a:r>
              <a:rPr lang="ru-RU" dirty="0"/>
              <a:t> </a:t>
            </a:r>
            <a:r>
              <a:rPr lang="ru-RU" dirty="0" smtClean="0"/>
              <a:t>    и других патологических состояниях, и заболеваниях, повышающих вероятность развития хронических </a:t>
            </a:r>
          </a:p>
          <a:p>
            <a:r>
              <a:rPr lang="ru-RU" dirty="0"/>
              <a:t> </a:t>
            </a:r>
            <a:r>
              <a:rPr lang="ru-RU" dirty="0" smtClean="0"/>
              <a:t>    неинфекционных заболеваний (далее - факторы риска)</a:t>
            </a:r>
          </a:p>
          <a:p>
            <a:r>
              <a:rPr lang="ru-RU" dirty="0" smtClean="0"/>
              <a:t>(4000)                                      </a:t>
            </a:r>
            <a:endParaRPr lang="ru-RU" dirty="0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568373"/>
              </p:ext>
            </p:extLst>
          </p:nvPr>
        </p:nvGraphicFramePr>
        <p:xfrm>
          <a:off x="242048" y="1200329"/>
          <a:ext cx="11744741" cy="5152644"/>
        </p:xfrm>
        <a:graphic>
          <a:graphicData uri="http://schemas.openxmlformats.org/drawingml/2006/table">
            <a:tbl>
              <a:tblPr firstRow="1" firstCol="1" bandRow="1"/>
              <a:tblGrid>
                <a:gridCol w="2501153"/>
                <a:gridCol w="724277"/>
                <a:gridCol w="751438"/>
                <a:gridCol w="580079"/>
                <a:gridCol w="904689"/>
                <a:gridCol w="986828"/>
                <a:gridCol w="615636"/>
                <a:gridCol w="1004934"/>
                <a:gridCol w="968721"/>
                <a:gridCol w="651849"/>
                <a:gridCol w="1068309"/>
                <a:gridCol w="986828"/>
              </a:tblGrid>
              <a:tr h="8128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факторов риска 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других патологических состояний и заболеваний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взрослое население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Мужчины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9075" algn="l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трудос-пособном возрасте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трудоспо-собного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-способном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возрасте старше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трудоспо-собного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-способном возрасте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возрасте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трудоспо-собного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Гиперхолестеринемия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Гипергликемия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R73.9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Курение табака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Z72.0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Нерациональное питание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Z72.4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8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Избыточная масса тела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R63.5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Ожирение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Низкая физическая активность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Z72.3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Риск пагубного потребления алкоголя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Z72.1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Риск потребления наркотических средств и психотропных веществ без назначения врача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Z72.2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06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4. Сведения о выявленных при проведении профилактического медицинского осмотра (диспансеризации) факторах риска</a:t>
            </a:r>
          </a:p>
          <a:p>
            <a:r>
              <a:rPr lang="ru-RU" dirty="0"/>
              <a:t> </a:t>
            </a:r>
            <a:r>
              <a:rPr lang="ru-RU" dirty="0" smtClean="0"/>
              <a:t>    и других патологических состояниях, и заболеваниях, повышающих вероятность развития хронических </a:t>
            </a:r>
          </a:p>
          <a:p>
            <a:r>
              <a:rPr lang="ru-RU" dirty="0"/>
              <a:t> </a:t>
            </a:r>
            <a:r>
              <a:rPr lang="ru-RU" dirty="0" smtClean="0"/>
              <a:t>    неинфекционных заболеваний (далее - факторы риска)</a:t>
            </a:r>
          </a:p>
          <a:p>
            <a:r>
              <a:rPr lang="ru-RU" dirty="0" smtClean="0"/>
              <a:t>(4000)                       ПРОДОЛЖЕНИЕ              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734325"/>
              </p:ext>
            </p:extLst>
          </p:nvPr>
        </p:nvGraphicFramePr>
        <p:xfrm>
          <a:off x="232295" y="1128517"/>
          <a:ext cx="11727409" cy="1991868"/>
        </p:xfrm>
        <a:graphic>
          <a:graphicData uri="http://schemas.openxmlformats.org/drawingml/2006/table">
            <a:tbl>
              <a:tblPr firstRow="1" firstCol="1" bandRow="1"/>
              <a:tblGrid>
                <a:gridCol w="2483821"/>
                <a:gridCol w="724277"/>
                <a:gridCol w="751438"/>
                <a:gridCol w="580079"/>
                <a:gridCol w="904689"/>
                <a:gridCol w="986828"/>
                <a:gridCol w="615636"/>
                <a:gridCol w="1004934"/>
                <a:gridCol w="968721"/>
                <a:gridCol w="651849"/>
                <a:gridCol w="1068309"/>
                <a:gridCol w="986828"/>
              </a:tblGrid>
              <a:tr h="8128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факторов риска 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других патологических состояний и заболеваний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взрослое население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19075" algn="l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трудос-пособном возрасте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трудоспо-собного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-способном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возрасте старше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трудоспо-собного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-способном возрасте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возрасте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трудоспо-собного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28794"/>
              </p:ext>
            </p:extLst>
          </p:nvPr>
        </p:nvGraphicFramePr>
        <p:xfrm>
          <a:off x="232295" y="3149341"/>
          <a:ext cx="11691119" cy="2699004"/>
        </p:xfrm>
        <a:graphic>
          <a:graphicData uri="http://schemas.openxmlformats.org/drawingml/2006/table">
            <a:tbl>
              <a:tblPr firstRow="1" firstCol="1" bandRow="1"/>
              <a:tblGrid>
                <a:gridCol w="1569345"/>
                <a:gridCol w="914400"/>
                <a:gridCol w="724277"/>
                <a:gridCol w="728474"/>
                <a:gridCol w="685111"/>
                <a:gridCol w="822621"/>
                <a:gridCol w="986827"/>
                <a:gridCol w="615636"/>
                <a:gridCol w="968721"/>
                <a:gridCol w="1004935"/>
                <a:gridCol w="642796"/>
                <a:gridCol w="1086415"/>
                <a:gridCol w="941561"/>
              </a:tblGrid>
              <a:tr h="369777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90955" algn="ctr"/>
                        </a:tabLs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Отягощенная наследственность по сердечно-сосудистым заболеваниям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90955" algn="ct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инфаркт миокарда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Z82.4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90955" algn="ctr"/>
                        </a:tabLs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мозговой инсульт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Z82.3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77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Отягощенная наследственность по злокачественным новообразованиям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колоректальной области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Z80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.0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других локализаций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Z80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.9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982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291086"/>
              </p:ext>
            </p:extLst>
          </p:nvPr>
        </p:nvGraphicFramePr>
        <p:xfrm>
          <a:off x="232295" y="3279973"/>
          <a:ext cx="11745440" cy="3270828"/>
        </p:xfrm>
        <a:graphic>
          <a:graphicData uri="http://schemas.openxmlformats.org/drawingml/2006/table">
            <a:tbl>
              <a:tblPr firstRow="1" firstCol="1" bandRow="1"/>
              <a:tblGrid>
                <a:gridCol w="2456432"/>
                <a:gridCol w="733331"/>
                <a:gridCol w="751437"/>
                <a:gridCol w="606735"/>
                <a:gridCol w="896293"/>
                <a:gridCol w="977774"/>
                <a:gridCol w="624689"/>
                <a:gridCol w="986828"/>
                <a:gridCol w="986828"/>
                <a:gridCol w="660903"/>
                <a:gridCol w="1068308"/>
                <a:gridCol w="995882"/>
              </a:tblGrid>
              <a:tr h="7395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Отягощенная наследственность по хроническим болезням нижних дыхательных путей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Z82.5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6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Отягощенная наследственность по сахарному диабету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Z83.3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55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(5% и более) или очень высокий (10% и более) абсолютный сердечно-сосудистый риск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66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(более 1 ед.) относительный сердечно-сосудистый риск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78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Старческая астения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R54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771" marR="657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4. Сведения о выявленных при проведении профилактического медицинского осмотра (диспансеризации) факторах риска</a:t>
            </a:r>
          </a:p>
          <a:p>
            <a:r>
              <a:rPr lang="ru-RU" dirty="0"/>
              <a:t> </a:t>
            </a:r>
            <a:r>
              <a:rPr lang="ru-RU" dirty="0" smtClean="0"/>
              <a:t>    и других патологических состояниях, и заболеваниях, повышающих вероятность развития хронических </a:t>
            </a:r>
          </a:p>
          <a:p>
            <a:r>
              <a:rPr lang="ru-RU" dirty="0"/>
              <a:t> </a:t>
            </a:r>
            <a:r>
              <a:rPr lang="ru-RU" dirty="0" smtClean="0"/>
              <a:t>    неинфекционных заболеваний (далее - факторы риска)</a:t>
            </a:r>
          </a:p>
          <a:p>
            <a:r>
              <a:rPr lang="ru-RU" dirty="0" smtClean="0"/>
              <a:t>(4000)                       ПРОДОЛЖЕНИЕ            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32390"/>
              </p:ext>
            </p:extLst>
          </p:nvPr>
        </p:nvGraphicFramePr>
        <p:xfrm>
          <a:off x="232295" y="1215261"/>
          <a:ext cx="11727409" cy="1962912"/>
        </p:xfrm>
        <a:graphic>
          <a:graphicData uri="http://schemas.openxmlformats.org/drawingml/2006/table">
            <a:tbl>
              <a:tblPr firstRow="1" firstCol="1" bandRow="1"/>
              <a:tblGrid>
                <a:gridCol w="2483821"/>
                <a:gridCol w="724277"/>
                <a:gridCol w="751438"/>
                <a:gridCol w="580079"/>
                <a:gridCol w="904689"/>
                <a:gridCol w="986828"/>
                <a:gridCol w="615636"/>
                <a:gridCol w="1004934"/>
                <a:gridCol w="968721"/>
                <a:gridCol w="651849"/>
                <a:gridCol w="1068309"/>
                <a:gridCol w="986828"/>
              </a:tblGrid>
              <a:tr h="8128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факторов риска 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других патологических состояний и заболеваний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взрослое население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2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Мужчины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трудос-пособном возрасте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трудоспо-собного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-способном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возрасте старше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трудоспо-собного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-способном возрасте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возрасте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</a:t>
                      </a:r>
                      <a:r>
                        <a:rPr lang="ru-RU" sz="1400" dirty="0" err="1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трудоспо-собного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9380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784" y="0"/>
            <a:ext cx="1198980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4.1. В строке 05 «Избыточная масса тела» (код R63.5) указывается число лиц, прошедших диспансеризацию или </a:t>
            </a:r>
          </a:p>
          <a:p>
            <a:r>
              <a:rPr lang="ru-RU" dirty="0"/>
              <a:t> </a:t>
            </a:r>
            <a:r>
              <a:rPr lang="ru-RU" dirty="0" smtClean="0"/>
              <a:t>       профилактический медицинский осмотр, у которых величина индекса массы тела составляет 25-29,9 кг/м2.</a:t>
            </a:r>
          </a:p>
          <a:p>
            <a:r>
              <a:rPr lang="ru-RU" dirty="0" smtClean="0"/>
              <a:t>4.2. В строке 06 «Ожирение» (код E66) указывается число лиц, прошедших диспансеризацию или профилактический </a:t>
            </a:r>
          </a:p>
          <a:p>
            <a:r>
              <a:rPr lang="ru-RU" dirty="0"/>
              <a:t> </a:t>
            </a:r>
            <a:r>
              <a:rPr lang="ru-RU" dirty="0" smtClean="0"/>
              <a:t>       медицинский осмотр, у которых величина индекса массы тела составляет 30,0 кг/м2 и более.</a:t>
            </a:r>
          </a:p>
          <a:p>
            <a:r>
              <a:rPr lang="ru-RU" dirty="0" smtClean="0"/>
              <a:t>4.3. В строке 16 указываются сведения о числе лиц в возрасте в возрасте 40-64 лет, имеющих высокий и очень высокий </a:t>
            </a:r>
          </a:p>
          <a:p>
            <a:r>
              <a:rPr lang="ru-RU" dirty="0"/>
              <a:t> </a:t>
            </a:r>
            <a:r>
              <a:rPr lang="ru-RU" dirty="0" smtClean="0"/>
              <a:t>       абсолютный сердечно-сосудистый риск </a:t>
            </a:r>
          </a:p>
          <a:p>
            <a:r>
              <a:rPr lang="ru-RU" dirty="0" smtClean="0"/>
              <a:t>4.4. В строке 17 указываются сведения о числе лиц в возрасте от 18 до 39 лет, имеющих высокий относительный </a:t>
            </a:r>
          </a:p>
          <a:p>
            <a:r>
              <a:rPr lang="ru-RU" dirty="0"/>
              <a:t> </a:t>
            </a:r>
            <a:r>
              <a:rPr lang="ru-RU" dirty="0" smtClean="0"/>
              <a:t>       сердечно-сосудистый риск.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40189" y="2413986"/>
            <a:ext cx="5118227" cy="157735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4 по всем строкам = гр. 5 + гр. 6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7 по всем строкам = гр. 8 + гр. 9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10 по всем строкам = гр. 11+ гр. 12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4 по всем строкам = гр. 7 + гр.10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5 по всем строкам = гр. 8 + гр.11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6 по всем строкам = гр. 9 + гр. 12 по всем строкам.</a:t>
            </a:r>
            <a:endParaRPr lang="ru-RU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425" y="4097003"/>
            <a:ext cx="11211210" cy="17543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(4001) Число лиц, у которых по строкам 03, 04, 07, 08, 09 отсутствуют факторы риска ______.</a:t>
            </a:r>
          </a:p>
          <a:p>
            <a:endParaRPr lang="ru-RU" dirty="0" smtClean="0"/>
          </a:p>
          <a:p>
            <a:r>
              <a:rPr lang="ru-RU" dirty="0" smtClean="0"/>
              <a:t>В подстрочнике 4001 указываются сведения о числе лиц с отсутствием факторов риска: курение табака (Z72.0), нерациональное питание (Z72.4), низкая физическая активность (Z72.3), риск пагубного потребления алкоголя (Z72.1), риск потребления наркотических средств и психотропных веществ без назначения врача (Z72.2).</a:t>
            </a:r>
          </a:p>
          <a:p>
            <a:r>
              <a:rPr lang="ru-RU" dirty="0" smtClean="0"/>
              <a:t>Число лиц 4001 &lt; гр. 4, стр. 03+04+07+08+09 табл. 4000.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9248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86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5. Заболевания, выявленные при проведении профилактического медицинского осмотра (диспансеризации), </a:t>
            </a:r>
          </a:p>
          <a:p>
            <a:r>
              <a:rPr lang="ru-RU" dirty="0"/>
              <a:t> </a:t>
            </a:r>
            <a:r>
              <a:rPr lang="ru-RU" dirty="0" smtClean="0"/>
              <a:t>    установление диспансерного наблюдения</a:t>
            </a:r>
          </a:p>
          <a:p>
            <a:r>
              <a:rPr lang="ru-RU" dirty="0" smtClean="0"/>
              <a:t>(5000)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866626"/>
              </p:ext>
            </p:extLst>
          </p:nvPr>
        </p:nvGraphicFramePr>
        <p:xfrm>
          <a:off x="312964" y="923330"/>
          <a:ext cx="11728145" cy="5654040"/>
        </p:xfrm>
        <a:graphic>
          <a:graphicData uri="http://schemas.openxmlformats.org/drawingml/2006/table">
            <a:tbl>
              <a:tblPr firstRow="1" firstCol="1" bandRow="1"/>
              <a:tblGrid>
                <a:gridCol w="2276327"/>
                <a:gridCol w="814812"/>
                <a:gridCol w="814812"/>
                <a:gridCol w="651849"/>
                <a:gridCol w="887240"/>
                <a:gridCol w="832919"/>
                <a:gridCol w="887239"/>
                <a:gridCol w="697117"/>
                <a:gridCol w="887240"/>
                <a:gridCol w="669956"/>
                <a:gridCol w="887240"/>
                <a:gridCol w="597529"/>
                <a:gridCol w="823865"/>
              </a:tblGrid>
              <a:tr h="1397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с впервые в жизни установленным диагнозом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трудоспособном возрасте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трудоспособного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7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-способ-ном возрасте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трудо-способ-ного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Туберкулез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органов дыхания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А15-А16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Злокачественные новообразования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C00-С97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них губы, полости рта и глотки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С00-С14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них в 1-2 стадии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пищевода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С15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них в 1-2 стадии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желудка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С16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них в 1-2 стадии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тонкого кишечника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С1</a:t>
                      </a:r>
                      <a:r>
                        <a:rPr lang="en-US" sz="1400" spc="-4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них в 1-2 стадии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291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86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5. Заболевания, выявленные при проведении профилактического медицинского осмотра (диспансеризации), </a:t>
            </a:r>
          </a:p>
          <a:p>
            <a:r>
              <a:rPr lang="ru-RU" dirty="0"/>
              <a:t> </a:t>
            </a:r>
            <a:r>
              <a:rPr lang="ru-RU" dirty="0" smtClean="0"/>
              <a:t>    установление диспансерного наблюдения</a:t>
            </a:r>
          </a:p>
          <a:p>
            <a:r>
              <a:rPr lang="ru-RU" dirty="0" smtClean="0"/>
              <a:t>(5000)    </a:t>
            </a:r>
            <a:r>
              <a:rPr lang="ru-RU" dirty="0" smtClean="0">
                <a:solidFill>
                  <a:srgbClr val="FF0000"/>
                </a:solidFill>
              </a:rPr>
              <a:t>ПРОДОЛЖЕНИЕ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541606"/>
              </p:ext>
            </p:extLst>
          </p:nvPr>
        </p:nvGraphicFramePr>
        <p:xfrm>
          <a:off x="258779" y="865964"/>
          <a:ext cx="11728145" cy="2592324"/>
        </p:xfrm>
        <a:graphic>
          <a:graphicData uri="http://schemas.openxmlformats.org/drawingml/2006/table">
            <a:tbl>
              <a:tblPr firstRow="1" firstCol="1" bandRow="1"/>
              <a:tblGrid>
                <a:gridCol w="2276327"/>
                <a:gridCol w="814812"/>
                <a:gridCol w="814812"/>
                <a:gridCol w="651849"/>
                <a:gridCol w="887240"/>
                <a:gridCol w="832919"/>
                <a:gridCol w="887239"/>
                <a:gridCol w="697117"/>
                <a:gridCol w="887240"/>
                <a:gridCol w="669956"/>
                <a:gridCol w="887240"/>
                <a:gridCol w="597529"/>
                <a:gridCol w="823865"/>
              </a:tblGrid>
              <a:tr h="1397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с впервые в жизни установленным диагнозом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трудоспособном возрасте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трудоспособного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7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-способ-ном возрасте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трудо-способ-ного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680824"/>
              </p:ext>
            </p:extLst>
          </p:nvPr>
        </p:nvGraphicFramePr>
        <p:xfrm>
          <a:off x="258779" y="3467341"/>
          <a:ext cx="11718956" cy="3307080"/>
        </p:xfrm>
        <a:graphic>
          <a:graphicData uri="http://schemas.openxmlformats.org/drawingml/2006/table">
            <a:tbl>
              <a:tblPr firstRow="1" firstCol="1" bandRow="1"/>
              <a:tblGrid>
                <a:gridCol w="2267138"/>
                <a:gridCol w="823865"/>
                <a:gridCol w="805759"/>
                <a:gridCol w="660903"/>
                <a:gridCol w="878186"/>
                <a:gridCol w="841972"/>
                <a:gridCol w="878186"/>
                <a:gridCol w="724277"/>
                <a:gridCol w="869133"/>
                <a:gridCol w="679010"/>
                <a:gridCol w="896293"/>
                <a:gridCol w="597529"/>
                <a:gridCol w="796705"/>
              </a:tblGrid>
              <a:tr h="0">
                <a:tc>
                  <a:txBody>
                    <a:bodyPr/>
                    <a:lstStyle/>
                    <a:p>
                      <a:pPr marR="1460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ободочной кишки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С18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8300" marR="14605" indent="-9779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них в 1-2 стадии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2.10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90500" marR="14605" indent="-17653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ректосигмоидного соединения, прямой кишки, заднего прохода (ануса) и анального канала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2.11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С19-С21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8300" marR="14605" indent="-9779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них в 1-2 стадии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8300" marR="14605" indent="-35433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трахеи, бронхов, легкого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С33, С34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8300" marR="14605" indent="-9779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них в 1-2 стадии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8300" marR="14605" indent="-35433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кожи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2.15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С43-С44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8300" marR="14605" indent="-9779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них в 1-2 стадии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2.16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90500" marR="14605" indent="-17653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молочной железы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2.17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С50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8300" marR="14605" indent="-9779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из них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0-1 стадии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2.18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8300" marR="14605" indent="-9779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2 стадии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2.19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0122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86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5. Заболевания, выявленные при проведении профилактического медицинского осмотра (диспансеризации), </a:t>
            </a:r>
          </a:p>
          <a:p>
            <a:r>
              <a:rPr lang="ru-RU" dirty="0"/>
              <a:t> </a:t>
            </a:r>
            <a:r>
              <a:rPr lang="ru-RU" dirty="0" smtClean="0"/>
              <a:t>    установление диспансерного наблюдения</a:t>
            </a:r>
          </a:p>
          <a:p>
            <a:r>
              <a:rPr lang="ru-RU" dirty="0" smtClean="0"/>
              <a:t>(5000)    </a:t>
            </a:r>
            <a:r>
              <a:rPr lang="ru-RU" dirty="0" smtClean="0">
                <a:solidFill>
                  <a:srgbClr val="FF0000"/>
                </a:solidFill>
              </a:rPr>
              <a:t>ПРОДОЛЖЕНИЕ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502559"/>
              </p:ext>
            </p:extLst>
          </p:nvPr>
        </p:nvGraphicFramePr>
        <p:xfrm>
          <a:off x="179115" y="923330"/>
          <a:ext cx="11728145" cy="2592324"/>
        </p:xfrm>
        <a:graphic>
          <a:graphicData uri="http://schemas.openxmlformats.org/drawingml/2006/table">
            <a:tbl>
              <a:tblPr firstRow="1" firstCol="1" bandRow="1"/>
              <a:tblGrid>
                <a:gridCol w="2276327"/>
                <a:gridCol w="814812"/>
                <a:gridCol w="814812"/>
                <a:gridCol w="651849"/>
                <a:gridCol w="887240"/>
                <a:gridCol w="832919"/>
                <a:gridCol w="887239"/>
                <a:gridCol w="697117"/>
                <a:gridCol w="887240"/>
                <a:gridCol w="669956"/>
                <a:gridCol w="887240"/>
                <a:gridCol w="597529"/>
                <a:gridCol w="823865"/>
              </a:tblGrid>
              <a:tr h="1397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с впервые в жизни установленным диагнозом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трудоспособном возрасте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трудоспособного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7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-способ-ном возрасте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трудо-способ-ного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49603"/>
              </p:ext>
            </p:extLst>
          </p:nvPr>
        </p:nvGraphicFramePr>
        <p:xfrm>
          <a:off x="179115" y="3515654"/>
          <a:ext cx="11726192" cy="2965704"/>
        </p:xfrm>
        <a:graphic>
          <a:graphicData uri="http://schemas.openxmlformats.org/drawingml/2006/table">
            <a:tbl>
              <a:tblPr firstRow="1" firstCol="1" bandRow="1"/>
              <a:tblGrid>
                <a:gridCol w="2292481"/>
                <a:gridCol w="796705"/>
                <a:gridCol w="814812"/>
                <a:gridCol w="660903"/>
                <a:gridCol w="878186"/>
                <a:gridCol w="841972"/>
                <a:gridCol w="878186"/>
                <a:gridCol w="706171"/>
                <a:gridCol w="887239"/>
                <a:gridCol w="669957"/>
                <a:gridCol w="869132"/>
                <a:gridCol w="615636"/>
                <a:gridCol w="814812"/>
              </a:tblGrid>
              <a:tr h="0">
                <a:tc>
                  <a:txBody>
                    <a:bodyPr/>
                    <a:lstStyle/>
                    <a:p>
                      <a:pPr marL="190500" marR="14605" indent="-8636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шейки матки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2.20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С53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8300" marR="14605" indent="-9779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них в 0-1 стадии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2.21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68300" marR="14605" indent="-9779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2 стадии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предстательной железы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С61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        из них в 1-2 стадии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Сахарный диабет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Е10-Е14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из него: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инсулиннезависимый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сахарный диабет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Е11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Преходящие церебральные ишемические приступы (атаки) и родственные синдромы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G45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70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Сведения о проведении профилактического медицинского осмотра (ПМО) и диспансеризации определенных групп </a:t>
            </a:r>
          </a:p>
          <a:p>
            <a:r>
              <a:rPr lang="ru-RU" dirty="0" smtClean="0"/>
              <a:t>       взрослого населения (ДОГВН)</a:t>
            </a:r>
          </a:p>
          <a:p>
            <a:r>
              <a:rPr lang="ru-RU" dirty="0" smtClean="0"/>
              <a:t>(1000)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93946"/>
              </p:ext>
            </p:extLst>
          </p:nvPr>
        </p:nvGraphicFramePr>
        <p:xfrm>
          <a:off x="229503" y="923330"/>
          <a:ext cx="11732993" cy="4272280"/>
        </p:xfrm>
        <a:graphic>
          <a:graphicData uri="http://schemas.openxmlformats.org/drawingml/2006/table">
            <a:tbl>
              <a:tblPr firstRow="1" firstCol="1" bandRow="1"/>
              <a:tblGrid>
                <a:gridCol w="825285"/>
                <a:gridCol w="831201"/>
                <a:gridCol w="1448554"/>
                <a:gridCol w="968721"/>
                <a:gridCol w="660903"/>
                <a:gridCol w="724277"/>
                <a:gridCol w="1032095"/>
                <a:gridCol w="869133"/>
                <a:gridCol w="688063"/>
                <a:gridCol w="642796"/>
                <a:gridCol w="1004935"/>
                <a:gridCol w="941560"/>
                <a:gridCol w="543208"/>
                <a:gridCol w="552262"/>
              </a:tblGrid>
              <a:tr h="71755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взрослое население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143000" algn="l"/>
                          <a:tab pos="1508125" algn="ctr"/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Мужчины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Женщины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81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прикрепленного взрослого населения на 01.01 текущего года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по плану подлежат: ПМО и ДОГВН (чел.)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прошли: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прикрепленного взрослого населения на 01.01 текущего года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по плану подлежат: ПМО и ДОГВН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(чел.)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прошли: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прикрепленного взрослого населения на 01.01 текущего года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по плану подлежат: ПМО и ДОГВН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(чел.)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прошли: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ПМО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(чел.)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ДОГВН (чел.)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ПМО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(чел.)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ДОГВН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(чел.)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ПМО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(чел.)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ДОГВН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(чел.)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18-34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35-39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40-54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55-59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60-64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65-74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3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и старше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681345" algn="l"/>
                          <a:tab pos="5907405" algn="l"/>
                        </a:tabLs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62963" y="5194407"/>
            <a:ext cx="1202903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1.1. В графах 3, 7 и 11 указывается численность прикрепленного взрослого населения соответствующей возрастной группы на 01.01 текущего года. </a:t>
            </a:r>
          </a:p>
          <a:p>
            <a:r>
              <a:rPr lang="ru-RU" sz="1400" dirty="0" smtClean="0"/>
              <a:t>1.2. В графах 4, 8 и 12 указывается численность прикрепленного населения соответствующей возрастной группы, подлежащего проф. мед. осмотру и 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    диспансеризации, в соответствии с планом их проведения на отчетный период. </a:t>
            </a:r>
            <a:r>
              <a:rPr lang="ru-RU" sz="1400" dirty="0" smtClean="0">
                <a:solidFill>
                  <a:srgbClr val="FF0000"/>
                </a:solidFill>
              </a:rPr>
              <a:t>План в гр. 4, 8, 12, по всем строкам, вносится однократно на год. </a:t>
            </a:r>
          </a:p>
          <a:p>
            <a:r>
              <a:rPr lang="ru-RU" sz="1400" dirty="0" smtClean="0"/>
              <a:t>1.3. В графах 5, 9 и 13 указывается число лиц соответствующей группы, фактически прошедших профилактический медицинский осмотр без прохождения 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     диспансеризации. </a:t>
            </a:r>
          </a:p>
          <a:p>
            <a:r>
              <a:rPr lang="ru-RU" sz="1400" dirty="0" smtClean="0"/>
              <a:t>1.4. В графах 6, 10 и 14 указывается число лиц соответствующей группы, фактически прошедших диспансеризацию определенных групп взрослого 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    населения.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213930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86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5. Заболевания, выявленные при проведении профилактического медицинского осмотра (диспансеризации), </a:t>
            </a:r>
          </a:p>
          <a:p>
            <a:r>
              <a:rPr lang="ru-RU" dirty="0"/>
              <a:t> </a:t>
            </a:r>
            <a:r>
              <a:rPr lang="ru-RU" dirty="0" smtClean="0"/>
              <a:t>    установление диспансерного наблюдения</a:t>
            </a:r>
          </a:p>
          <a:p>
            <a:r>
              <a:rPr lang="ru-RU" dirty="0" smtClean="0"/>
              <a:t>(5000</a:t>
            </a:r>
            <a:r>
              <a:rPr lang="ru-RU" dirty="0" smtClean="0">
                <a:solidFill>
                  <a:srgbClr val="FF0000"/>
                </a:solidFill>
              </a:rPr>
              <a:t>)    ПРОДОЛЖЕНИЕ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403503"/>
              </p:ext>
            </p:extLst>
          </p:nvPr>
        </p:nvGraphicFramePr>
        <p:xfrm>
          <a:off x="285938" y="923330"/>
          <a:ext cx="11728145" cy="2592324"/>
        </p:xfrm>
        <a:graphic>
          <a:graphicData uri="http://schemas.openxmlformats.org/drawingml/2006/table">
            <a:tbl>
              <a:tblPr firstRow="1" firstCol="1" bandRow="1"/>
              <a:tblGrid>
                <a:gridCol w="2295897"/>
                <a:gridCol w="795242"/>
                <a:gridCol w="814812"/>
                <a:gridCol w="651849"/>
                <a:gridCol w="887240"/>
                <a:gridCol w="832919"/>
                <a:gridCol w="887239"/>
                <a:gridCol w="697117"/>
                <a:gridCol w="887240"/>
                <a:gridCol w="669956"/>
                <a:gridCol w="887240"/>
                <a:gridCol w="597529"/>
                <a:gridCol w="823865"/>
              </a:tblGrid>
              <a:tr h="1397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с впервые в жизни установленным диагнозом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трудоспособном возрасте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трудоспособного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7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-способ-ном возрасте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трудо-способ-ного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145253"/>
              </p:ext>
            </p:extLst>
          </p:nvPr>
        </p:nvGraphicFramePr>
        <p:xfrm>
          <a:off x="285938" y="3515654"/>
          <a:ext cx="11728011" cy="2805684"/>
        </p:xfrm>
        <a:graphic>
          <a:graphicData uri="http://schemas.openxmlformats.org/drawingml/2006/table">
            <a:tbl>
              <a:tblPr firstRow="1" firstCol="1" bandRow="1"/>
              <a:tblGrid>
                <a:gridCol w="2285246"/>
                <a:gridCol w="814812"/>
                <a:gridCol w="814812"/>
                <a:gridCol w="651849"/>
                <a:gridCol w="869133"/>
                <a:gridCol w="851026"/>
                <a:gridCol w="869133"/>
                <a:gridCol w="715223"/>
                <a:gridCol w="860079"/>
                <a:gridCol w="688064"/>
                <a:gridCol w="896293"/>
                <a:gridCol w="588475"/>
                <a:gridCol w="823866"/>
              </a:tblGrid>
              <a:tr h="0">
                <a:tc>
                  <a:txBody>
                    <a:bodyPr/>
                    <a:lstStyle/>
                    <a:p>
                      <a:pPr marR="1460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Старческая катаракта и другие катаракты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Н25, Н26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460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Глаукома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Н40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460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Слепота и пониженное зрение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Н54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460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Кондуктивная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нейросенсорная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потеря слуха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1460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системы кровообращения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I00-I99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90500" marR="1460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болезни, характеризующиеся повышенным кровяным давлением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I10–I13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90500" marR="1460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ишемические болезни сердца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I20-I25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580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86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5. Заболевания, выявленные при проведении профилактического медицинского осмотра (диспансеризации), </a:t>
            </a:r>
          </a:p>
          <a:p>
            <a:r>
              <a:rPr lang="ru-RU" dirty="0"/>
              <a:t> </a:t>
            </a:r>
            <a:r>
              <a:rPr lang="ru-RU" dirty="0" smtClean="0"/>
              <a:t>    установление диспансерного наблюдения</a:t>
            </a:r>
          </a:p>
          <a:p>
            <a:r>
              <a:rPr lang="ru-RU" dirty="0" smtClean="0"/>
              <a:t>(5000)    </a:t>
            </a:r>
            <a:r>
              <a:rPr lang="ru-RU" dirty="0" smtClean="0">
                <a:solidFill>
                  <a:srgbClr val="FF0000"/>
                </a:solidFill>
              </a:rPr>
              <a:t>ПРОДОЛЖЕНИЕ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448538"/>
              </p:ext>
            </p:extLst>
          </p:nvPr>
        </p:nvGraphicFramePr>
        <p:xfrm>
          <a:off x="258778" y="923330"/>
          <a:ext cx="11728145" cy="2592324"/>
        </p:xfrm>
        <a:graphic>
          <a:graphicData uri="http://schemas.openxmlformats.org/drawingml/2006/table">
            <a:tbl>
              <a:tblPr firstRow="1" firstCol="1" bandRow="1"/>
              <a:tblGrid>
                <a:gridCol w="2276327"/>
                <a:gridCol w="814812"/>
                <a:gridCol w="814812"/>
                <a:gridCol w="651849"/>
                <a:gridCol w="887240"/>
                <a:gridCol w="832919"/>
                <a:gridCol w="887239"/>
                <a:gridCol w="697117"/>
                <a:gridCol w="887240"/>
                <a:gridCol w="669956"/>
                <a:gridCol w="887240"/>
                <a:gridCol w="597529"/>
                <a:gridCol w="823865"/>
              </a:tblGrid>
              <a:tr h="1397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с впервые в жизни установленным диагнозом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трудоспособном возрасте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трудоспособного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7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-способ-ном возрасте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трудо-способ-ного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307664"/>
              </p:ext>
            </p:extLst>
          </p:nvPr>
        </p:nvGraphicFramePr>
        <p:xfrm>
          <a:off x="258778" y="3515654"/>
          <a:ext cx="11737064" cy="2058924"/>
        </p:xfrm>
        <a:graphic>
          <a:graphicData uri="http://schemas.openxmlformats.org/drawingml/2006/table">
            <a:tbl>
              <a:tblPr firstRow="1" firstCol="1" bandRow="1"/>
              <a:tblGrid>
                <a:gridCol w="2267139"/>
                <a:gridCol w="760491"/>
                <a:gridCol w="860079"/>
                <a:gridCol w="669957"/>
                <a:gridCol w="896293"/>
                <a:gridCol w="823865"/>
                <a:gridCol w="878186"/>
                <a:gridCol w="706170"/>
                <a:gridCol w="887240"/>
                <a:gridCol w="669956"/>
                <a:gridCol w="905347"/>
                <a:gridCol w="588475"/>
                <a:gridCol w="823866"/>
              </a:tblGrid>
              <a:tr h="0">
                <a:tc>
                  <a:txBody>
                    <a:bodyPr/>
                    <a:lstStyle/>
                    <a:p>
                      <a:pPr marR="1460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цереброваскулярные болезни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I60-I69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320">
                <a:tc>
                  <a:txBody>
                    <a:bodyPr/>
                    <a:lstStyle/>
                    <a:p>
                      <a:pPr marL="269875" marR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закупорка и стеноз прецеребральных и (или) церебральных артерий, не приводящие к инфаркту мозга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I65, I66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372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224328"/>
              </p:ext>
            </p:extLst>
          </p:nvPr>
        </p:nvGraphicFramePr>
        <p:xfrm>
          <a:off x="267832" y="3452283"/>
          <a:ext cx="11737064" cy="3435096"/>
        </p:xfrm>
        <a:graphic>
          <a:graphicData uri="http://schemas.openxmlformats.org/drawingml/2006/table">
            <a:tbl>
              <a:tblPr firstRow="1" firstCol="1" bandRow="1"/>
              <a:tblGrid>
                <a:gridCol w="2267139"/>
                <a:gridCol w="841972"/>
                <a:gridCol w="796705"/>
                <a:gridCol w="651850"/>
                <a:gridCol w="896293"/>
                <a:gridCol w="823865"/>
                <a:gridCol w="878186"/>
                <a:gridCol w="706170"/>
                <a:gridCol w="887240"/>
                <a:gridCol w="669956"/>
                <a:gridCol w="905347"/>
                <a:gridCol w="588475"/>
                <a:gridCol w="823866"/>
              </a:tblGrid>
              <a:tr h="0">
                <a:tc>
                  <a:txBody>
                    <a:bodyPr/>
                    <a:lstStyle/>
                    <a:p>
                      <a:pPr marL="269875" marR="14605" indent="-2520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органов дыхания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J00-J99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Бронхит, не уточненный как острый и хронический, простой и </a:t>
                      </a:r>
                      <a:r>
                        <a:rPr lang="ru-RU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слизисто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-гнойный хронический бронхит, хронический бронхит неуточненный, эмфизема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J40-J43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Другая хроническая </a:t>
                      </a:r>
                      <a:r>
                        <a:rPr lang="ru-RU" sz="14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обструктивная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легочная болезнь, астма, астматический статус, бронхоэктатическая болезнь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J44-J47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0"/>
            <a:ext cx="12086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5. Заболевания, выявленные при проведении профилактического медицинского осмотра (диспансеризации), </a:t>
            </a:r>
          </a:p>
          <a:p>
            <a:r>
              <a:rPr lang="ru-RU" dirty="0"/>
              <a:t> </a:t>
            </a:r>
            <a:r>
              <a:rPr lang="ru-RU" dirty="0" smtClean="0"/>
              <a:t>    установление диспансерного наблюдения</a:t>
            </a:r>
          </a:p>
          <a:p>
            <a:r>
              <a:rPr lang="ru-RU" dirty="0" smtClean="0"/>
              <a:t>(5000)    </a:t>
            </a:r>
            <a:r>
              <a:rPr lang="ru-RU" dirty="0" smtClean="0">
                <a:solidFill>
                  <a:srgbClr val="FF0000"/>
                </a:solidFill>
              </a:rPr>
              <a:t>ПРОДОЛЖЕНИЕ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139559"/>
              </p:ext>
            </p:extLst>
          </p:nvPr>
        </p:nvGraphicFramePr>
        <p:xfrm>
          <a:off x="267832" y="859959"/>
          <a:ext cx="11728145" cy="2592324"/>
        </p:xfrm>
        <a:graphic>
          <a:graphicData uri="http://schemas.openxmlformats.org/drawingml/2006/table">
            <a:tbl>
              <a:tblPr firstRow="1" firstCol="1" bandRow="1"/>
              <a:tblGrid>
                <a:gridCol w="2276327"/>
                <a:gridCol w="814812"/>
                <a:gridCol w="814812"/>
                <a:gridCol w="651849"/>
                <a:gridCol w="887240"/>
                <a:gridCol w="832919"/>
                <a:gridCol w="887239"/>
                <a:gridCol w="697117"/>
                <a:gridCol w="887240"/>
                <a:gridCol w="669956"/>
                <a:gridCol w="887240"/>
                <a:gridCol w="597529"/>
                <a:gridCol w="823865"/>
              </a:tblGrid>
              <a:tr h="1397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с впервые в жизни установленным диагнозом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трудоспособном возрасте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трудоспособного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7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-способ-ном возрасте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трудо-способ-ного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2572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509626"/>
              </p:ext>
            </p:extLst>
          </p:nvPr>
        </p:nvGraphicFramePr>
        <p:xfrm>
          <a:off x="249859" y="3576614"/>
          <a:ext cx="11737064" cy="1493520"/>
        </p:xfrm>
        <a:graphic>
          <a:graphicData uri="http://schemas.openxmlformats.org/drawingml/2006/table">
            <a:tbl>
              <a:tblPr firstRow="1" firstCol="1" bandRow="1"/>
              <a:tblGrid>
                <a:gridCol w="2267139"/>
                <a:gridCol w="760491"/>
                <a:gridCol w="860079"/>
                <a:gridCol w="669957"/>
                <a:gridCol w="896293"/>
                <a:gridCol w="823865"/>
                <a:gridCol w="878186"/>
                <a:gridCol w="706170"/>
                <a:gridCol w="887240"/>
                <a:gridCol w="669956"/>
                <a:gridCol w="905347"/>
                <a:gridCol w="588475"/>
                <a:gridCol w="823866"/>
              </a:tblGrid>
              <a:tr h="154305">
                <a:tc>
                  <a:txBody>
                    <a:bodyPr/>
                    <a:lstStyle/>
                    <a:p>
                      <a:pPr marR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органов пищеварения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К00-К93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460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язва желудка, язва двенадцатиперстной кишки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К25, К26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85">
                <a:tc>
                  <a:txBody>
                    <a:bodyPr/>
                    <a:lstStyle/>
                    <a:p>
                      <a:pPr marR="1460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гастрит и дуоденит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К29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4605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4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0"/>
            <a:ext cx="12086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5. Заболевания, выявленные при проведении профилактического медицинского осмотра (диспансеризации), </a:t>
            </a:r>
          </a:p>
          <a:p>
            <a:r>
              <a:rPr lang="ru-RU" dirty="0"/>
              <a:t> </a:t>
            </a:r>
            <a:r>
              <a:rPr lang="ru-RU" dirty="0" smtClean="0"/>
              <a:t>    установление диспансерного наблюдения</a:t>
            </a:r>
          </a:p>
          <a:p>
            <a:r>
              <a:rPr lang="ru-RU" dirty="0" smtClean="0"/>
              <a:t>(5000)    </a:t>
            </a:r>
            <a:r>
              <a:rPr lang="ru-RU" dirty="0" smtClean="0">
                <a:solidFill>
                  <a:srgbClr val="FF0000"/>
                </a:solidFill>
              </a:rPr>
              <a:t>ПРОДОЛЖЕНИЕ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86515"/>
              </p:ext>
            </p:extLst>
          </p:nvPr>
        </p:nvGraphicFramePr>
        <p:xfrm>
          <a:off x="258778" y="923330"/>
          <a:ext cx="11728145" cy="2653284"/>
        </p:xfrm>
        <a:graphic>
          <a:graphicData uri="http://schemas.openxmlformats.org/drawingml/2006/table">
            <a:tbl>
              <a:tblPr firstRow="1" firstCol="1" bandRow="1"/>
              <a:tblGrid>
                <a:gridCol w="2276327"/>
                <a:gridCol w="814812"/>
                <a:gridCol w="814812"/>
                <a:gridCol w="651849"/>
                <a:gridCol w="887240"/>
                <a:gridCol w="832919"/>
                <a:gridCol w="887239"/>
                <a:gridCol w="697117"/>
                <a:gridCol w="887240"/>
                <a:gridCol w="669956"/>
                <a:gridCol w="887240"/>
                <a:gridCol w="597529"/>
                <a:gridCol w="823865"/>
              </a:tblGrid>
              <a:tr h="1397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заболеваний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Код МКБ-10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ru-RU"/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ru-RU"/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трудоспособном возрасте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трудоспособного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7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</a:t>
                      </a: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-способ-ном возрасте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возрасте старше трудо-способ-ного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установ-лено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</a:t>
                      </a:r>
                      <a:r>
                        <a:rPr lang="ru-RU" sz="14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-серное </a:t>
                      </a:r>
                      <a:r>
                        <a:rPr lang="ru-RU" sz="14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наблю-дение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57150" marR="571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53909" y="5142740"/>
            <a:ext cx="1183301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5.1. В графах 4, 6 и 7 указывается число заболеваний, как ранее, так и впервые выявленных, в процессе профилактического медицинского осмотра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    (диспансеризации). </a:t>
            </a:r>
          </a:p>
          <a:p>
            <a:r>
              <a:rPr lang="ru-RU" sz="1400" dirty="0" smtClean="0"/>
              <a:t>5.2. В графе 5 указывается общее число случаев установления диспансерного наблюдения, включая случаи ранее установленного диспансерного 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    наблюдения и диспансерного наблюдения, установленного по результатам профилактического медицинского осмотра (диспансеризации).</a:t>
            </a:r>
          </a:p>
          <a:p>
            <a:r>
              <a:rPr lang="ru-RU" sz="1400" dirty="0" smtClean="0"/>
              <a:t>5.3. В графах 8, 10 и 12 указывается число случаев, впервые выявленных в процессе профилактического медицинского осмотра (диспансеризации)</a:t>
            </a:r>
          </a:p>
          <a:p>
            <a:r>
              <a:rPr lang="ru-RU" sz="1400" dirty="0"/>
              <a:t> </a:t>
            </a:r>
            <a:r>
              <a:rPr lang="ru-RU" sz="1400" dirty="0" smtClean="0"/>
              <a:t>       заболеваний. </a:t>
            </a:r>
          </a:p>
          <a:p>
            <a:r>
              <a:rPr lang="ru-RU" sz="1400" dirty="0" smtClean="0"/>
              <a:t>5.4. В графах 9, 11 и 13 указывается число случаев впервые установленного диспансерного наблюдения.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676387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1070" y="220090"/>
            <a:ext cx="5060886" cy="246221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4 по всем строкам = гр. 6 + гр.7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5 по всем строкам ≤ гр. 4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8 по всем строкам ≤ гр. 4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8 по всем строкам = гр. 10 + гр.12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9 по всем строкам = гр. 11 + гр.13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9 по всем строкам ≤ гр. 5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9 по всем строкам ≤ гр. 8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10 по всем строкам ≤ гр. 6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11 по всем строкам ≤ гр. 10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12 по всем строкам ≤ гр. 7 по всем строкам. 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13 по всем строкам ≤ гр. 12 по всем строкам.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54987" y="220090"/>
            <a:ext cx="6096000" cy="375487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lvl="0">
              <a:tabLst>
                <a:tab pos="2171700" algn="l"/>
              </a:tabLst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Стр. 02 ≥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2.1+2.3+2.5+2.7+2.9+2.11+2.13+2.15+2.17+2.20+2.23</a:t>
            </a:r>
            <a:endParaRPr lang="ru-RU" sz="1000" dirty="0">
              <a:solidFill>
                <a:prstClr val="black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2.1 ≥ стр.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2.2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 2.3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2.4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2.5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2.6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2.7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2.8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Стр.2.9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2.10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2.11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2.12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2.13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2.14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2.15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2.16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2.17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2.18+2.19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2.20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2.21+2.22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2.23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2.24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0.3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3.1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09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9.1+9.2+9.3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 9.3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9.4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10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10.1+10.2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 11 ≥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11.1+12</a:t>
            </a:r>
            <a:endParaRPr lang="ru-RU" sz="1100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1070" y="4192604"/>
            <a:ext cx="11669917" cy="223138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(5001)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Число лиц с артериальным давлением ниже 140/90 мм рт. ст. </a:t>
            </a:r>
          </a:p>
          <a:p>
            <a:pPr>
              <a:spcBef>
                <a:spcPts val="30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фоне приема гипотензивных лекарственных препаратов, </a:t>
            </a:r>
          </a:p>
          <a:p>
            <a:pPr>
              <a:spcBef>
                <a:spcPts val="30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наличии болезней, характеризующихся повышенным кровяным </a:t>
            </a:r>
          </a:p>
          <a:p>
            <a:pPr>
              <a:spcBef>
                <a:spcPts val="30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давлением (</a:t>
            </a:r>
            <a:r>
              <a:rPr lang="ru-RU" sz="14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I10 – I15 по МКБ-10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____.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0"/>
              </a:spcAft>
            </a:pPr>
            <a:r>
              <a:rPr lang="ru-RU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подстрочнике 5001 указывается число выявленных по результатам профилактического медицинского осмотра или диспансеризации лиц, имеющих уровень артериального давления ниже 140/90 мм рт. ст. на фоне приема гипотензивных лекарственных препаратов, при наличии болезней, характеризующихся повышенным кровяным давлением (I10 – I15).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Число выявленных лиц 5001 &lt; гр. 4, стр. 9.1 табл. 5000.</a:t>
            </a:r>
            <a:endParaRPr lang="ru-RU" sz="10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502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6569" y="76582"/>
            <a:ext cx="11872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6. Общие результаты профилактического медицинского осмотра, диспансеризации</a:t>
            </a:r>
          </a:p>
          <a:p>
            <a:r>
              <a:rPr lang="ru-RU" dirty="0" smtClean="0"/>
              <a:t>    (6000)                                       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238351"/>
              </p:ext>
            </p:extLst>
          </p:nvPr>
        </p:nvGraphicFramePr>
        <p:xfrm>
          <a:off x="289969" y="656555"/>
          <a:ext cx="11705873" cy="4800600"/>
        </p:xfrm>
        <a:graphic>
          <a:graphicData uri="http://schemas.openxmlformats.org/drawingml/2006/table">
            <a:tbl>
              <a:tblPr firstRow="1" firstCol="1" bandRow="1"/>
              <a:tblGrid>
                <a:gridCol w="6989017"/>
                <a:gridCol w="878186"/>
                <a:gridCol w="724278"/>
                <a:gridCol w="1548142"/>
                <a:gridCol w="1566250"/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результаты 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лиц взрослого населения: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3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трудоспособном возрасте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возрасте старше трудоспособного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Определена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группа здоровья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Определена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группа здоровья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Определена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IIIA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группа здоровья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Определена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 группа здоровья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Направлены при наличии медицинских показаний на дополнительное обследование, не входящее в объем диспансеризации, в том числе направлены на осмотр (консультацию) врачом-онкологом при подозрении на онкологическое заболевание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Установлено диспансерное наблюдение,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       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ВПЕРВЫЕ ВЫЯВЛЕННЫМ!!!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врачом (фельдшером) отделения (кабинета) медицинской профилактики или центра здоровья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06.1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врачом-терапевтом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06.2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врачом-специалистом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06.3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фельдшером фельдшерского здравпункта или фельдшерско-акушерского пункта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06.4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Направлены для получения специализированной, в том числе высокотехнологичной, медицинской помощи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Направлены на санаторно-курортное лечение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7057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8887" y="913531"/>
            <a:ext cx="1144358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6.1. В графе 3 указывается общее число лиц, прошедших профилактический медицинский осмотр </a:t>
            </a:r>
          </a:p>
          <a:p>
            <a:r>
              <a:rPr lang="ru-RU" dirty="0"/>
              <a:t> </a:t>
            </a:r>
            <a:r>
              <a:rPr lang="ru-RU" dirty="0" smtClean="0"/>
              <a:t>       (диспансеризацию).</a:t>
            </a:r>
          </a:p>
          <a:p>
            <a:r>
              <a:rPr lang="ru-RU" dirty="0" smtClean="0"/>
              <a:t>6.2. В графе 4 указывается число лиц трудоспособного возраста, прошедших профилактический медицинский</a:t>
            </a:r>
          </a:p>
          <a:p>
            <a:r>
              <a:rPr lang="ru-RU" dirty="0"/>
              <a:t> </a:t>
            </a:r>
            <a:r>
              <a:rPr lang="ru-RU" dirty="0" smtClean="0"/>
              <a:t>       осмотр (диспансеризацию).</a:t>
            </a:r>
          </a:p>
          <a:p>
            <a:r>
              <a:rPr lang="ru-RU" dirty="0" smtClean="0"/>
              <a:t>6.3. В графе 5 указывается число лиц в возрасте старше трудоспособного, прошедших профилактический </a:t>
            </a:r>
          </a:p>
          <a:p>
            <a:r>
              <a:rPr lang="ru-RU" dirty="0"/>
              <a:t> </a:t>
            </a:r>
            <a:r>
              <a:rPr lang="ru-RU" dirty="0" smtClean="0"/>
              <a:t>       медицинский осмотр (диспансеризацию).</a:t>
            </a:r>
          </a:p>
          <a:p>
            <a:r>
              <a:rPr lang="ru-RU" dirty="0" smtClean="0"/>
              <a:t>6.4. В строках 01 – 04 указывается число лиц, прошедших профилактический медицинский осмотр или </a:t>
            </a:r>
          </a:p>
          <a:p>
            <a:r>
              <a:rPr lang="ru-RU" dirty="0"/>
              <a:t> </a:t>
            </a:r>
            <a:r>
              <a:rPr lang="ru-RU" dirty="0" smtClean="0"/>
              <a:t>      диспансеризацию, у которых определена соответствующая группа здоровья в соответствии.</a:t>
            </a:r>
          </a:p>
          <a:p>
            <a:r>
              <a:rPr lang="ru-RU" dirty="0" smtClean="0"/>
              <a:t>6.5. В строке 05 указывается число лиц, которые направлены при наличии медицинских показаний на </a:t>
            </a:r>
          </a:p>
          <a:p>
            <a:r>
              <a:rPr lang="ru-RU" dirty="0"/>
              <a:t> </a:t>
            </a:r>
            <a:r>
              <a:rPr lang="ru-RU" dirty="0" smtClean="0"/>
              <a:t>       дополнительное обследование, не входящее в объем диспансеризации, в том числе на осмотр </a:t>
            </a:r>
          </a:p>
          <a:p>
            <a:r>
              <a:rPr lang="ru-RU" dirty="0"/>
              <a:t> </a:t>
            </a:r>
            <a:r>
              <a:rPr lang="ru-RU" dirty="0" smtClean="0"/>
              <a:t>       (консультацию) врачом-онкологом при подозрении на онкологическое заболевание.</a:t>
            </a:r>
          </a:p>
          <a:p>
            <a:r>
              <a:rPr lang="ru-RU" dirty="0" smtClean="0"/>
              <a:t>6.6. В строке 06 указывается число лиц с установленным диспансерным наблюдением.</a:t>
            </a:r>
          </a:p>
          <a:p>
            <a:r>
              <a:rPr lang="ru-RU" dirty="0" smtClean="0"/>
              <a:t>6.7. В строке 07 указывается число лиц, направленных для получения специализированной, в том числе </a:t>
            </a:r>
          </a:p>
          <a:p>
            <a:r>
              <a:rPr lang="ru-RU" dirty="0"/>
              <a:t> </a:t>
            </a:r>
            <a:r>
              <a:rPr lang="ru-RU" dirty="0" smtClean="0"/>
              <a:t>       высокотехнологичной, медицинской помощи.</a:t>
            </a:r>
          </a:p>
          <a:p>
            <a:r>
              <a:rPr lang="ru-RU" dirty="0" smtClean="0"/>
              <a:t>6.8. В строке 08 указывается число лиц, которые направлены на санаторно-курортное лечение.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79022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442" y="196762"/>
            <a:ext cx="6096000" cy="450892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3 по всем строкам = гр.4 + гр. 5 по всем строкам.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3, стр. 01+02+03+04 = гр. 5 + 6, стр. 8 табл. 1000.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4, стр. 01+02+03+04 = 1001  (1+4).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5, стр. 01+02+03+04 = стр. 08, гр.5 + гр.6 табл.1000 - 1001 (1+4).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Гр. 3, стр.  05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гр. 6, стр. 8 табл. 1000.</a:t>
            </a:r>
            <a:endParaRPr lang="ru-RU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Гр. 4, стр. 05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1001 (1). </a:t>
            </a:r>
            <a:endParaRPr lang="ru-RU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Гр. 5, стр.  05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 гр. 6, стр. 08 – 1001 (1).</a:t>
            </a:r>
            <a:endParaRPr lang="ru-RU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Стр. 6 по всем графам = 6.1 +6.2 +6.3 +6.4 по всем графам.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Гр. 3, стр. 07 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гр. 5+6, стр. 08 табл. 1000.</a:t>
            </a:r>
            <a:endParaRPr lang="ru-RU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Гр. 4, стр. 07 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1001 (1+4).</a:t>
            </a:r>
            <a:endParaRPr lang="ru-RU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Гр. 5, стр. 07 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гр. 5+6, стр. 8 табл. 1000 – 1001 (1+4). </a:t>
            </a:r>
            <a:endParaRPr lang="ru-RU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Гр. 3, стр. 08 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гр. 5+6, стр. 08 табл. 1000.</a:t>
            </a:r>
            <a:endParaRPr lang="ru-RU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Гр. 4, стр. 08 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1001 (1+4).</a:t>
            </a:r>
            <a:endParaRPr lang="ru-RU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Гр. 5, стр. 08 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&lt;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гр. 5+6, стр. 8 табл. 1000 – 1001 (1+4).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598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0479" y="682946"/>
            <a:ext cx="11941521" cy="563231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(6001) Общее число работающих лиц, прошедших профилактический медицинский осмотр, диспансеризацию ______.</a:t>
            </a:r>
          </a:p>
          <a:p>
            <a:endParaRPr lang="ru-RU" dirty="0" smtClean="0"/>
          </a:p>
          <a:p>
            <a:r>
              <a:rPr lang="ru-RU" dirty="0" smtClean="0"/>
              <a:t>(6002) Общее число неработающих лиц, прошедших профилактический медицинский осмотр, диспансеризацию ____.</a:t>
            </a:r>
          </a:p>
          <a:p>
            <a:endParaRPr lang="ru-RU" dirty="0" smtClean="0"/>
          </a:p>
          <a:p>
            <a:r>
              <a:rPr lang="ru-RU" dirty="0" smtClean="0"/>
              <a:t>(6003) Общее число лиц, обучающихся в образовательных организациях по очной форме, прошедших профилактический медицинский осмотр, диспансеризацию ____.</a:t>
            </a:r>
          </a:p>
          <a:p>
            <a:endParaRPr lang="ru-RU" dirty="0" smtClean="0"/>
          </a:p>
          <a:p>
            <a:r>
              <a:rPr lang="ru-RU" dirty="0" smtClean="0"/>
              <a:t>Общее число 6001+6002+6003 = гр.5 + 6, стр. 8 табл. 1000.</a:t>
            </a:r>
          </a:p>
          <a:p>
            <a:r>
              <a:rPr lang="ru-RU" dirty="0" smtClean="0"/>
              <a:t>(6004) Общее число лиц, имеющих право на получение государственной социальной помощи в виде набора социальных услуг, прошедших профилактический медицинский осмотр, диспансеризацию ____.</a:t>
            </a:r>
          </a:p>
          <a:p>
            <a:endParaRPr lang="ru-RU" dirty="0" smtClean="0"/>
          </a:p>
          <a:p>
            <a:r>
              <a:rPr lang="ru-RU" dirty="0" smtClean="0"/>
              <a:t>Общее число 6004 &lt; гр. 5 + 6, стр. 8 табл. 1000.</a:t>
            </a:r>
          </a:p>
          <a:p>
            <a:r>
              <a:rPr lang="ru-RU" dirty="0" smtClean="0"/>
              <a:t>(6005) Общее число лиц, принадлежащих к коренным малочисленным народам Севера, Сибири и Дальнего Востока Российской Федерации, прошедших профилактический медицинский осмотр, диспансеризацию _____.</a:t>
            </a:r>
          </a:p>
          <a:p>
            <a:endParaRPr lang="ru-RU" dirty="0" smtClean="0"/>
          </a:p>
          <a:p>
            <a:r>
              <a:rPr lang="ru-RU" dirty="0" smtClean="0"/>
              <a:t>(6006) Общее число мобильных медицинских бригад, принимавших участие в проведении профилактического медицинского осмотра, диспансеризации _________.</a:t>
            </a:r>
          </a:p>
          <a:p>
            <a:endParaRPr lang="ru-RU" dirty="0" smtClean="0"/>
          </a:p>
          <a:p>
            <a:r>
              <a:rPr lang="ru-RU" dirty="0" smtClean="0"/>
              <a:t>(6007) Общее число лиц, профилактический медицинский осмотр или первый этап диспансеризация которых были проведены мобильными медицинскими бригадами _____.</a:t>
            </a:r>
          </a:p>
        </p:txBody>
      </p:sp>
    </p:spTree>
    <p:extLst>
      <p:ext uri="{BB962C8B-B14F-4D97-AF65-F5344CB8AC3E}">
        <p14:creationId xmlns:p14="http://schemas.microsoft.com/office/powerpoint/2010/main" val="41532285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478" y="221623"/>
            <a:ext cx="11745363" cy="313932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При условии: 6006 &gt; 0 =&gt; 6007 должна быть &gt; 0. При условии: 6007 &gt; 0 =&gt; 6006 должна быть &gt; 0. 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Общее число лиц 6007 &lt; гр. 5 + 6, стр. 8 табл. 1000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</a:p>
          <a:p>
            <a:pPr lvl="0"/>
            <a:r>
              <a:rPr lang="ru-RU" dirty="0" smtClean="0">
                <a:solidFill>
                  <a:prstClr val="black"/>
                </a:solidFill>
              </a:rPr>
              <a:t>(</a:t>
            </a:r>
            <a:r>
              <a:rPr lang="ru-RU" dirty="0">
                <a:solidFill>
                  <a:prstClr val="black"/>
                </a:solidFill>
              </a:rPr>
              <a:t>6008) Число лиц с отказами от прохождения отдельных медицинских мероприятий в рамках профилактического медицинского осмотра, диспансеризации____. При условии 3000 &gt; 0 =&gt; 6008 должна быть &gt; 0. При условии 2000 &gt; 0 =&gt; 6008 должна быть &gt; 0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</a:rPr>
              <a:t>(</a:t>
            </a:r>
            <a:r>
              <a:rPr lang="ru-RU" dirty="0">
                <a:solidFill>
                  <a:prstClr val="black"/>
                </a:solidFill>
              </a:rPr>
              <a:t>6009) Число лиц с отказами от прохождения профилактического медицинского осмотра в целом ______, от диспансеризации в целом </a:t>
            </a:r>
            <a:r>
              <a:rPr lang="ru-RU" dirty="0" smtClean="0">
                <a:solidFill>
                  <a:prstClr val="black"/>
                </a:solidFill>
              </a:rPr>
              <a:t>______.</a:t>
            </a: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(6010) Число лиц, проживающих в сельской местности, прошедших профилактический медицинский осмотр, диспансеризацию ____.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77226" y="3985943"/>
            <a:ext cx="11618616" cy="203132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b="1" u="sng" dirty="0" smtClean="0"/>
              <a:t>МЕЖПЕРИОДНЫЕ  КОНТРОЛИ ТАБЛИЦ 1001-6010:</a:t>
            </a:r>
          </a:p>
          <a:p>
            <a:endParaRPr lang="ru-RU" b="1" u="sng" dirty="0" smtClean="0"/>
          </a:p>
          <a:p>
            <a:r>
              <a:rPr lang="ru-RU" dirty="0" smtClean="0"/>
              <a:t>Таблица 1000 графы 5, 6, 9, 10, 13, 14 по строкам 01, 02, 03, 04, 05, 06, 07, 08 </a:t>
            </a:r>
          </a:p>
          <a:p>
            <a:r>
              <a:rPr lang="ru-RU" dirty="0" smtClean="0"/>
              <a:t>должны быть равны или больше аналогичных данных предыдущего мониторинга.</a:t>
            </a:r>
          </a:p>
          <a:p>
            <a:endParaRPr lang="ru-RU" dirty="0" smtClean="0"/>
          </a:p>
          <a:p>
            <a:r>
              <a:rPr lang="ru-RU" dirty="0" smtClean="0"/>
              <a:t>Таблицы 1001, 2000-2001,3000-3003,4000-4001, 5000-5001, 6000-6010: </a:t>
            </a:r>
          </a:p>
          <a:p>
            <a:r>
              <a:rPr lang="ru-RU" dirty="0" smtClean="0"/>
              <a:t>все данные в этих таблицах должны быть равны или больше аналогичных значений предыдущего мониторинга.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758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786" y="108642"/>
            <a:ext cx="4792300" cy="116955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3 по всем строкам = гр. 7 + гр. 11. 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4 по всем строкам = гр. 8 + гр. 12.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5 по всем строкам = гр.9 + гр. 13.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 6 по всем строкам = гр.10 + гр. 14.</a:t>
            </a:r>
            <a:endParaRPr lang="ru-RU" sz="1000" dirty="0" smtClean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5681345" algn="l"/>
                <a:tab pos="5907405" algn="l"/>
              </a:tabLst>
            </a:pPr>
            <a:r>
              <a:rPr lang="ru-RU" sz="1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Стр. 08 = стр.01+02+03+04+05+06+07 по всем графам.</a:t>
            </a:r>
            <a:endParaRPr lang="ru-RU" sz="1000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2785" y="1411287"/>
            <a:ext cx="1197169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(1001)</a:t>
            </a:r>
          </a:p>
          <a:p>
            <a:r>
              <a:rPr lang="ru-RU" dirty="0" smtClean="0"/>
              <a:t>Число лиц в </a:t>
            </a:r>
            <a:r>
              <a:rPr lang="ru-RU" dirty="0" smtClean="0">
                <a:solidFill>
                  <a:srgbClr val="FF0000"/>
                </a:solidFill>
              </a:rPr>
              <a:t>трудоспособном</a:t>
            </a:r>
            <a:r>
              <a:rPr lang="ru-RU" dirty="0" smtClean="0"/>
              <a:t> возрасте прошло: </a:t>
            </a:r>
          </a:p>
          <a:p>
            <a:r>
              <a:rPr lang="ru-RU" dirty="0" smtClean="0"/>
              <a:t>диспансеризацию определенных групп взрослого населения </a:t>
            </a:r>
          </a:p>
          <a:p>
            <a:r>
              <a:rPr lang="ru-RU" dirty="0" smtClean="0"/>
              <a:t>всего 1 ________, в том числе: женщин 2 ______, мужчин 3 _______; </a:t>
            </a:r>
          </a:p>
          <a:p>
            <a:r>
              <a:rPr lang="ru-RU" dirty="0" smtClean="0"/>
              <a:t>профилактический медицинский осмотр</a:t>
            </a:r>
          </a:p>
          <a:p>
            <a:r>
              <a:rPr lang="ru-RU" dirty="0" smtClean="0"/>
              <a:t>всего 4 _______, в том числе: женщин 5 ______, мужчин 6 ______.</a:t>
            </a:r>
          </a:p>
          <a:p>
            <a:r>
              <a:rPr lang="ru-RU" dirty="0" smtClean="0"/>
              <a:t>В подстрочнике 1001 указывается общее число лиц, в том числе мужчин и женщин в трудоспособном возрасте, прошедших диспансеризацию определенных групп взрослого населения и профилактический медицинский осмотр.</a:t>
            </a:r>
          </a:p>
          <a:p>
            <a:r>
              <a:rPr lang="ru-RU" dirty="0" smtClean="0"/>
              <a:t>1 (1001) = 2 (1001) +3(1001).       4 (1001) = 5 (1001) +6 (1001</a:t>
            </a:r>
            <a:r>
              <a:rPr lang="ru-RU" dirty="0" smtClean="0"/>
              <a:t>).                                         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376909"/>
              </p:ext>
            </p:extLst>
          </p:nvPr>
        </p:nvGraphicFramePr>
        <p:xfrm>
          <a:off x="285938" y="4262221"/>
          <a:ext cx="11592209" cy="2360676"/>
        </p:xfrm>
        <a:graphic>
          <a:graphicData uri="http://schemas.openxmlformats.org/drawingml/2006/table">
            <a:tbl>
              <a:tblPr firstRow="1" firstCol="1" bandRow="1"/>
              <a:tblGrid>
                <a:gridCol w="1168400"/>
                <a:gridCol w="1288862"/>
                <a:gridCol w="1294646"/>
                <a:gridCol w="1367073"/>
                <a:gridCol w="1348966"/>
                <a:gridCol w="1339913"/>
                <a:gridCol w="1303699"/>
                <a:gridCol w="1276539"/>
                <a:gridCol w="1204111"/>
              </a:tblGrid>
              <a:tr h="161925">
                <a:tc rowSpan="2">
                  <a:txBody>
                    <a:bodyPr/>
                    <a:lstStyle/>
                    <a:p>
                      <a:endParaRPr lang="ru-R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Возраст, на 1 января: лет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 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 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 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2027 г.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2028 г. и посл. годы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925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Трудоспособный возраст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Мужчины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16-60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16-61 год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16-61 год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16-62 года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16-62 года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16-63 года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16-63 года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16-64 года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16-55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16-56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16-56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16-57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16-57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16-58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16-58 лет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16-59 лет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925"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Старше трудоспособного возраста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Мужчины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 год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 года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 года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 года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 года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 года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 года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 лет и более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 лет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лет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лет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 лет и более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 лет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 лет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 лет и более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лет и более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14530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5426" y="397299"/>
            <a:ext cx="86007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По вопросам заполнения отчетных форм:</a:t>
            </a:r>
          </a:p>
          <a:p>
            <a:pPr algn="ctr"/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ГБУЗ МИАЦ, 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</a:rPr>
              <a:t>Сохт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 Саида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</a:rPr>
              <a:t>Кимовна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, </a:t>
            </a:r>
          </a:p>
          <a:p>
            <a:pPr algn="ctr"/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тел. 279-70-78, доб. 133;</a:t>
            </a:r>
          </a:p>
          <a:p>
            <a:pPr algn="ctr"/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ГБУЗ ЦОЗиМП,  Юшкова Наталья Геннадьевна, </a:t>
            </a:r>
          </a:p>
          <a:p>
            <a:pPr algn="ctr"/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тел. 226-27-90, доб. 105,</a:t>
            </a:r>
          </a:p>
          <a:p>
            <a:pPr algn="ctr"/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e-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</a:rPr>
              <a:t>mail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: omo-medprof@miackuban.ru</a:t>
            </a:r>
          </a:p>
          <a:p>
            <a:pPr algn="ctr"/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</a:rPr>
              <a:t>Справочно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:  В ИС Парус «Форма 131/о», дата 01.04.2021.</a:t>
            </a:r>
          </a:p>
          <a:p>
            <a:pPr algn="ctr"/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Материалы презентации размещены на интернет-сайте </a:t>
            </a:r>
          </a:p>
          <a:p>
            <a:pPr algn="ctr"/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ГБУЗ ЦОЗиМП </a:t>
            </a:r>
          </a:p>
          <a:p>
            <a:pPr algn="ctr"/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www.med-prof.ru</a:t>
            </a:r>
          </a:p>
          <a:p>
            <a:pPr algn="ctr"/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СПАСИБО ЗА 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05721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Сведения о приёмах (осмотрах), консультациях, исследованиях и иных медицинских вмешательствах, входящих </a:t>
            </a:r>
          </a:p>
          <a:p>
            <a:r>
              <a:rPr lang="ru-RU" dirty="0"/>
              <a:t> </a:t>
            </a:r>
            <a:r>
              <a:rPr lang="ru-RU" dirty="0" smtClean="0"/>
              <a:t>    в объем профилактического медицинского осмотра и первого этапа диспансеризации</a:t>
            </a:r>
          </a:p>
          <a:p>
            <a:r>
              <a:rPr lang="ru-RU" dirty="0" smtClean="0"/>
              <a:t>(2000)                                         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796180"/>
              </p:ext>
            </p:extLst>
          </p:nvPr>
        </p:nvGraphicFramePr>
        <p:xfrm>
          <a:off x="310044" y="1241371"/>
          <a:ext cx="11571911" cy="5152677"/>
        </p:xfrm>
        <a:graphic>
          <a:graphicData uri="http://schemas.openxmlformats.org/drawingml/2006/table">
            <a:tbl>
              <a:tblPr firstRow="1" firstCol="1" bandRow="1"/>
              <a:tblGrid>
                <a:gridCol w="5379341"/>
                <a:gridCol w="878186"/>
                <a:gridCol w="1167897"/>
                <a:gridCol w="1783533"/>
                <a:gridCol w="968720"/>
                <a:gridCol w="1394234"/>
              </a:tblGrid>
              <a:tr h="6689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Приём (осмотр), консультация, исследование и иное медицинское вмешательство (далее - медицинское мероприятие), входящее в объем профилактического медицинского осмотра/первого этапа диспансеризации 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медицинских 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Учтено из числа выполненных ранее</a:t>
                      </a:r>
                      <a:b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(в предшествующие 12 мес.)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отказов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Выявлены патологические состояния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Опрос (анкетирование)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 на основании антропометрии (измерение роста, массы тела, окружности талии) индекса массы тела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Измерение артериального давления на периферических артериях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уровня общего холестерина в крови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уровня глюкозы в крови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натощак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относительного сердечно-сосудистого риска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абсолютного сердечно-сосудистого риска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Флюорография легких или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рентгенография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легких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Электрокардиография в покое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Измерение внутриглазного давления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фельдшером (акушеркой) или врачом акушером-гинекологом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1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Взятие с использованием щетки цитологической цервикальной мазка (соскоба) с поверхности шейки матки (наружного маточного зева) и цервикального канала на цитологическое исследование, цитологическое исследование мазка с шейки матки 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642">
                <a:tc>
                  <a:txBody>
                    <a:bodyPr/>
                    <a:lstStyle/>
                    <a:p>
                      <a:pPr marL="104140" indent="-10414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Маммография обеих молочных желез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двух проекциях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018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Сведения о приёмах (осмотрах), консультациях, исследованиях и иных медицинских вмешательствах, входящих </a:t>
            </a:r>
          </a:p>
          <a:p>
            <a:r>
              <a:rPr lang="ru-RU" dirty="0"/>
              <a:t> </a:t>
            </a:r>
            <a:r>
              <a:rPr lang="ru-RU" dirty="0" smtClean="0"/>
              <a:t>    в объем профилактического медицинского осмотра и первого этапа диспансеризации</a:t>
            </a:r>
          </a:p>
          <a:p>
            <a:r>
              <a:rPr lang="ru-RU" dirty="0" smtClean="0"/>
              <a:t>(2000)  </a:t>
            </a:r>
            <a:r>
              <a:rPr lang="ru-RU" dirty="0" smtClean="0">
                <a:solidFill>
                  <a:srgbClr val="FF0000"/>
                </a:solidFill>
              </a:rPr>
              <a:t>ПРОДОЛЖЕНИЕ</a:t>
            </a:r>
            <a:r>
              <a:rPr lang="ru-RU" dirty="0" smtClean="0"/>
              <a:t>                                       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424869"/>
              </p:ext>
            </p:extLst>
          </p:nvPr>
        </p:nvGraphicFramePr>
        <p:xfrm>
          <a:off x="306236" y="1816572"/>
          <a:ext cx="11571911" cy="1066800"/>
        </p:xfrm>
        <a:graphic>
          <a:graphicData uri="http://schemas.openxmlformats.org/drawingml/2006/table">
            <a:tbl>
              <a:tblPr firstRow="1" firstCol="1" bandRow="1"/>
              <a:tblGrid>
                <a:gridCol w="5379341"/>
                <a:gridCol w="878186"/>
                <a:gridCol w="1167897"/>
                <a:gridCol w="1783533"/>
                <a:gridCol w="968720"/>
                <a:gridCol w="1394234"/>
              </a:tblGrid>
              <a:tr h="6689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Приём (осмотр), консультация, исследование и иное медицинское вмешательство (далее - медицинское мероприятие), входящее в объем профилактического медицинского осмотра/первого этапа диспансеризации 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медицинских 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Учтено из числа выполненных ранее</a:t>
                      </a:r>
                      <a:b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(в предшествующие 12 мес.)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отказов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Выявлены патологические состояния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151441"/>
              </p:ext>
            </p:extLst>
          </p:nvPr>
        </p:nvGraphicFramePr>
        <p:xfrm>
          <a:off x="310044" y="2883372"/>
          <a:ext cx="11568103" cy="2480821"/>
        </p:xfrm>
        <a:graphic>
          <a:graphicData uri="http://schemas.openxmlformats.org/drawingml/2006/table">
            <a:tbl>
              <a:tblPr firstRow="1" firstCol="1" bandRow="1"/>
              <a:tblGrid>
                <a:gridCol w="5375532"/>
                <a:gridCol w="878186"/>
                <a:gridCol w="1167897"/>
                <a:gridCol w="1783533"/>
                <a:gridCol w="995881"/>
                <a:gridCol w="1367074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Исследование кала на скрытую кровь иммунохимическим методом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Определение простат-специфического антигена в крови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Эзофагогастродуоденоскопия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209">
                <a:tc>
                  <a:txBody>
                    <a:bodyPr/>
                    <a:lstStyle/>
                    <a:p>
                      <a:pPr marL="742315" indent="-728345">
                        <a:spcAft>
                          <a:spcPts val="0"/>
                        </a:spcAft>
                        <a:tabLst>
                          <a:tab pos="1668780" algn="ctr"/>
                        </a:tabLs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анализ крови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R="127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Краткое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индивидуальное профилактическое консультирование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(осмотр)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результатам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профилактического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медицинского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осмотра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фельдшером фельдшерского здравпункта или фельдшерско-акушерского пункта, врачом-терапевтом или врачом по медицинской профилактике отделения (кабинета) медицинской профилактики или центра здоровья граждан в возрасте 18 лет и старше, 1 раз в год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860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 Сведения о приёмах (осмотрах), консультациях, исследованиях и иных медицинских вмешательствах, входящих </a:t>
            </a:r>
          </a:p>
          <a:p>
            <a:r>
              <a:rPr lang="ru-RU" dirty="0"/>
              <a:t> </a:t>
            </a:r>
            <a:r>
              <a:rPr lang="ru-RU" dirty="0" smtClean="0"/>
              <a:t>    в объем профилактического медицинского осмотра и первого этапа диспансеризации</a:t>
            </a:r>
          </a:p>
          <a:p>
            <a:r>
              <a:rPr lang="ru-RU" dirty="0" smtClean="0"/>
              <a:t>(2000)  </a:t>
            </a:r>
            <a:r>
              <a:rPr lang="ru-RU" dirty="0" smtClean="0">
                <a:solidFill>
                  <a:srgbClr val="FF0000"/>
                </a:solidFill>
              </a:rPr>
              <a:t>ПРОДОЛЖЕНИЕ </a:t>
            </a:r>
            <a:r>
              <a:rPr lang="ru-RU" dirty="0" smtClean="0"/>
              <a:t>                                      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712989"/>
              </p:ext>
            </p:extLst>
          </p:nvPr>
        </p:nvGraphicFramePr>
        <p:xfrm>
          <a:off x="376474" y="1146615"/>
          <a:ext cx="11571911" cy="1066800"/>
        </p:xfrm>
        <a:graphic>
          <a:graphicData uri="http://schemas.openxmlformats.org/drawingml/2006/table">
            <a:tbl>
              <a:tblPr firstRow="1" firstCol="1" bandRow="1"/>
              <a:tblGrid>
                <a:gridCol w="5379341"/>
                <a:gridCol w="878186"/>
                <a:gridCol w="1167897"/>
                <a:gridCol w="1783533"/>
                <a:gridCol w="968720"/>
                <a:gridCol w="1394234"/>
              </a:tblGrid>
              <a:tr h="66894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Приём (осмотр), консультация, исследование и иное медицинское вмешательство (далее - медицинское мероприятие), входящее в объем профилактического медицинского осмотра/первого этапа диспансеризации 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медицинских 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мероприятий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Учтено из числа выполненных ранее</a:t>
                      </a:r>
                      <a:b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(в предшествующие 12 мес.)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отказов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Выявлены патологические состояния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2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415" marR="684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99243"/>
              </p:ext>
            </p:extLst>
          </p:nvPr>
        </p:nvGraphicFramePr>
        <p:xfrm>
          <a:off x="376474" y="2213415"/>
          <a:ext cx="11565047" cy="1817370"/>
        </p:xfrm>
        <a:graphic>
          <a:graphicData uri="http://schemas.openxmlformats.org/drawingml/2006/table">
            <a:tbl>
              <a:tblPr firstRow="1" firstCol="1" bandRow="1"/>
              <a:tblGrid>
                <a:gridCol w="2656437"/>
                <a:gridCol w="2725093"/>
                <a:gridCol w="878186"/>
                <a:gridCol w="1158844"/>
                <a:gridCol w="1792586"/>
                <a:gridCol w="977774"/>
                <a:gridCol w="1376127"/>
              </a:tblGrid>
              <a:tr h="48196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(осмотр) врачом-терапевтом по результатам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первого этапа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диспансеризации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а) граждан в возрасте от 18 лет до 39 лет 1 раз в 3 года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.1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9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б) граждан в возрасте 40 лет и старше 1 раз в год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на выявление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визуальных и иных локализаций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онкологических заболеваний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включающий осмотр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кожных покровов, слизистых губ и ротовой полости, пальпацию щитовидной железы, лимфатических узлов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highlight>
                            <a:srgbClr val="C0C0C0"/>
                          </a:highligh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77041" y="221389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62746" y="4167184"/>
            <a:ext cx="115787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2.1. В графе 3 таблицы 2000 указывается общее число фактически проведенных медицинских мероприятий, </a:t>
            </a:r>
          </a:p>
          <a:p>
            <a:r>
              <a:rPr lang="ru-RU" dirty="0"/>
              <a:t> </a:t>
            </a:r>
            <a:r>
              <a:rPr lang="ru-RU" dirty="0" smtClean="0"/>
              <a:t>       в рамках профилактического медицинского осмотра или I этапа диспансеризации.</a:t>
            </a:r>
          </a:p>
          <a:p>
            <a:r>
              <a:rPr lang="ru-RU" dirty="0" smtClean="0"/>
              <a:t>2.2. В графе 4 указывается число учтенных медицинских мероприятий из числа выполненных ранее </a:t>
            </a:r>
          </a:p>
          <a:p>
            <a:r>
              <a:rPr lang="ru-RU" dirty="0"/>
              <a:t> </a:t>
            </a:r>
            <a:r>
              <a:rPr lang="ru-RU" dirty="0" smtClean="0"/>
              <a:t>       (в предшествующие 12 месяцев) за исключением мероприятий по строкам 01, 19 - 20, которые не могут быть </a:t>
            </a:r>
          </a:p>
          <a:p>
            <a:r>
              <a:rPr lang="ru-RU" dirty="0"/>
              <a:t> </a:t>
            </a:r>
            <a:r>
              <a:rPr lang="ru-RU" dirty="0" smtClean="0"/>
              <a:t>       зачтены за предыдущие 12 месяцев.</a:t>
            </a:r>
          </a:p>
          <a:p>
            <a:r>
              <a:rPr lang="ru-RU" dirty="0" smtClean="0"/>
              <a:t>2.3. В графе 5 указывается число отказов от проведения медицинских мероприятий.</a:t>
            </a:r>
          </a:p>
          <a:p>
            <a:r>
              <a:rPr lang="ru-RU" dirty="0" smtClean="0"/>
              <a:t>2.4. В графе 6 указывается число выявленных патологических отклонений по результатам проведенных </a:t>
            </a:r>
          </a:p>
          <a:p>
            <a:r>
              <a:rPr lang="ru-RU" dirty="0"/>
              <a:t> </a:t>
            </a:r>
            <a:r>
              <a:rPr lang="ru-RU" dirty="0" smtClean="0"/>
              <a:t>       медицинских мероприятий.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3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3084" y="271604"/>
            <a:ext cx="11380207" cy="623247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гр.5, стр. 01 = гр. 5 + гр. 6, стр. 08 табл. 1000.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гр.5, стр. 02 =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гр. 5 + гр. 6, стр. 08  табл. 1000.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гр.5, стр. 03 =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гр. 5 + гр. 6, стр. 08  табл. 1000.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гр.5, стр. 04 =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гр. 5 + гр. 6, стр. 08  табл. 1000.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гр.5, стр. 05 =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гр. 5 + гр. 6, стр. 08  табл. 1000.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Гр.3, + гр.4 + гр.5 стр. 06* =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гр.5, стр. 01+02 + гр. 6, стр.01+02</a:t>
            </a:r>
            <a:r>
              <a:rPr lang="ru-RU" sz="1000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табл. 1000. 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(*Мероприятие проводится у граждан в возрасте 18-39 лет включительно).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Гр. 3, стр. 07* = гр.5 + гр. 6,  стр. 03+04+05 табл. 1000. 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(*Мероприятие проводится у граждан в возрасте 40-64 лет включительно).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гр.5, стр. 08* 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≤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гр. 5 + гр. 6, стр. 08  табл. 1000. 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(*Исследование проводится согласно рекомендуемой частоте проведения исследования, 1 раз в 2 года. Мероприятие не проводится, если гражданину в течение предшествующего календарного года проводилась флюорография, рентгенография или КТ органов грудной клетки.)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, стр. 09* ≤  гр.5, стр. 02+03+04+05+06 + гр. 6, стр. 02+03+04+05+06+07 табл. 1000.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(*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Мероприятие проводится у граждан в возрасте 35 лет и старше).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гр.5, стр. 10* ≤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гр. </a:t>
            </a:r>
            <a:r>
              <a:rPr lang="ru-RU" sz="1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5, </a:t>
            </a:r>
            <a:r>
              <a:rPr lang="ru-RU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стр. 03+04+05+06+07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гр. 6, стр. 03+04+05+06+07 табл. 1000. 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 Мероприятие проводится у граждан в возрасте 40 лет и старше).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гр.5, стр. 11 =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гр.13 + гр.14 стр. 08 табл. 1000. 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, стр. 12* ≤  гр. 14, стр. 01+ 02+03+04+05 табл. 1000.</a:t>
            </a:r>
            <a:r>
              <a:rPr lang="ru-RU" sz="1000" dirty="0" smtClean="0">
                <a:effectLst/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</a:p>
          <a:p>
            <a:pPr marL="270510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(* Мероприятие не проводится в случае невозможности проведения исследования по медицинским показаниям).</a:t>
            </a:r>
            <a:endParaRPr lang="ru-RU" sz="1000" dirty="0" smtClean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987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6871" y="121260"/>
            <a:ext cx="11525061" cy="526297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70510" lvl="0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, стр. 13* ≤   гр. 14, стр. 03+04+05 +06 табл. 1000.</a:t>
            </a:r>
            <a:r>
              <a:rPr lang="ru-RU" sz="1000" dirty="0">
                <a:solidFill>
                  <a:prstClr val="black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 </a:t>
            </a:r>
          </a:p>
          <a:p>
            <a:pPr marL="270510" lvl="0">
              <a:lnSpc>
                <a:spcPct val="150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(* Исследование проводится у женщин, согласно рекомендуемой частоте проведения исследования 1 раз в 2 года. </a:t>
            </a: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Мероприятие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не проводится в случае невозможности проведения исследования по медицинским показаниям).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гр.5, стр. 14 ≥  гр.6, стр. 06 табл. 1000.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гр.5, стр. 14  ˂ гр. 6, стр. 03+04+05+06+07 табл. 1000. 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Гр.3, стр. 15* &lt; гр. 10, стр. 03+04+05 табл. 1000. 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(*Исследование проводится у мужчин в возрасте 45, 50, 55, 60, 64 лет). 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Гр.3, + гр.4 + гр.5, стр. 16* &lt; гр. 6, стр. 03 табл. 1000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(*Исследование проводится однократно в возрасте 45 лет).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гр.5, стр. 17 = гр. 6, стр. 03+04+05+06+07 табл. 1000.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гр.4 + гр.5, стр. 18 = гр. 6, стр. 08 табл. 1000.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гр.5, стр. 19 = гр. 5, стр. 08 табл. 1000.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гр.5, стр. 19.1 = гр. 6, стр. 01+02 табл. 1000.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гр.5, стр. 19.2 = гр. 6, стр. 03 + 04 + 05 + 06 + 07 табл. 1000.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 3 + гр.5 , стр. 19.1+19.2 = гр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6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стр. 08, табл. 1000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marL="270510" lvl="0">
              <a:lnSpc>
                <a:spcPct val="150000"/>
              </a:lnSpc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Гр.3 + гр.5, стр. 20 =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309020205020404" pitchFamily="49" charset="0"/>
              </a:rPr>
              <a:t>гр. 5 + гр. 6, стр. 08  табл. 1000.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6870" y="5456222"/>
            <a:ext cx="11525061" cy="132343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(2001) 													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Число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лиц, которые по результатам первого этапа диспансеризации направлены на 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этап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________.</a:t>
            </a:r>
          </a:p>
          <a:p>
            <a:pPr lvl="0"/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vl="0" algn="just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подстрочнике 2001 указывается число лиц, которые по результатам 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этапа диспансеризации направлены на </a:t>
            </a:r>
            <a:r>
              <a:rPr lang="en-US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</a:t>
            </a:r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этап.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vl="0" algn="just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Число лиц, направленных на 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этап  &lt;  гр. 6, стр. 8, табл. 1000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  <a:p>
            <a:pPr lvl="0" algn="just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000" dirty="0">
              <a:solidFill>
                <a:prstClr val="black"/>
              </a:solidFill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067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677" y="0"/>
            <a:ext cx="118540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3. Сведения о приёмах (осмотрах), медицинских исследованиях и иных медицинских вмешательствах второго этапа</a:t>
            </a:r>
          </a:p>
          <a:p>
            <a:r>
              <a:rPr lang="ru-RU" dirty="0"/>
              <a:t> </a:t>
            </a:r>
            <a:r>
              <a:rPr lang="ru-RU" dirty="0" smtClean="0"/>
              <a:t>    диспансеризации</a:t>
            </a:r>
          </a:p>
          <a:p>
            <a:r>
              <a:rPr lang="ru-RU" dirty="0" smtClean="0"/>
              <a:t>(3000)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917336"/>
              </p:ext>
            </p:extLst>
          </p:nvPr>
        </p:nvGraphicFramePr>
        <p:xfrm>
          <a:off x="271694" y="859806"/>
          <a:ext cx="11769415" cy="5907383"/>
        </p:xfrm>
        <a:graphic>
          <a:graphicData uri="http://schemas.openxmlformats.org/drawingml/2006/table">
            <a:tbl>
              <a:tblPr firstRow="1" firstCol="1" bandRow="1"/>
              <a:tblGrid>
                <a:gridCol w="3947221"/>
                <a:gridCol w="669956"/>
                <a:gridCol w="1883121"/>
                <a:gridCol w="1493822"/>
                <a:gridCol w="1702051"/>
                <a:gridCol w="724278"/>
                <a:gridCol w="1348966"/>
              </a:tblGrid>
              <a:tr h="4898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Медицинское вмешательство, входящее в объем второго этапа диспансеризации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 с выявленными медицинскими показаниями в рамках первого этапа диспансеризации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выполненных медицинских мероприятий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отказов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Впервые выявлено заболевание или патологическое состояние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6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рамках диспансеризации</a:t>
                      </a: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проведено ранее </a:t>
                      </a:r>
                      <a:b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(в предшествующие 12 мес.)</a:t>
                      </a: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7769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69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врачом-неврологом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69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Дуплексное сканирование брахиоцефальных артерий  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врачом-хирургом или врачом-урологом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306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врачом-хирургом или врачом-колопроктологом, включая проведение ректороманоскопии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69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Колоноскопия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69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Эзофагогастродуоденоскопия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69">
                <a:tc>
                  <a:txBody>
                    <a:bodyPr/>
                    <a:lstStyle/>
                    <a:p>
                      <a:pPr marL="38100" marR="381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Рентгенография легких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77">
                <a:tc>
                  <a:txBody>
                    <a:bodyPr/>
                    <a:lstStyle/>
                    <a:p>
                      <a:pPr marL="22225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Компьютерная томография легких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77"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Спирометрия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77"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 акушером-гинекологом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77"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врачом-оториноларингологом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77">
                <a:tc>
                  <a:txBody>
                    <a:bodyPr/>
                    <a:lstStyle/>
                    <a:p>
                      <a:pPr marL="3810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 (консультация) врачом-офтальмологом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66795" marR="6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1716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5916</Words>
  <Application>Microsoft Office PowerPoint</Application>
  <PresentationFormat>Произвольный</PresentationFormat>
  <Paragraphs>2061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Гогина Екатерина</dc:creator>
  <cp:lastModifiedBy>Захарова Анна</cp:lastModifiedBy>
  <cp:revision>39</cp:revision>
  <dcterms:created xsi:type="dcterms:W3CDTF">2021-03-30T10:56:34Z</dcterms:created>
  <dcterms:modified xsi:type="dcterms:W3CDTF">2021-04-01T11:00:54Z</dcterms:modified>
</cp:coreProperties>
</file>